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rradotta.com/support-webinar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my.files.iastate.edu\sac$\Users\danetteb\Travel\HEIBO\Billing%20Report%20Demo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file:///\\my.files.iastate.edu\sac$\groups\Study%20Abroad%20Center%20Admin\STATISTICS\Danette's%20files\StudentProgramFeeLink.xlsx" TargetMode="Externa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Terra Dotta Administrative Tricks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HEIBO conference, October 4-6, 2017 </a:t>
            </a:r>
          </a:p>
        </p:txBody>
      </p:sp>
    </p:spTree>
    <p:extLst>
      <p:ext uri="{BB962C8B-B14F-4D97-AF65-F5344CB8AC3E}">
        <p14:creationId xmlns:p14="http://schemas.microsoft.com/office/powerpoint/2010/main" val="2571269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Hello from Terra </a:t>
            </a:r>
            <a:r>
              <a:rPr lang="en-US" dirty="0" err="1"/>
              <a:t>Dotta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Make Data Driven Decisions Faster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24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1660525"/>
            <a:ext cx="8596312" cy="481315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"/>
            </a:pPr>
            <a:r>
              <a:rPr lang="en-US" dirty="0"/>
              <a:t>Founded in 2001 by two graduate students</a:t>
            </a:r>
          </a:p>
          <a:p>
            <a:pPr>
              <a:buFont typeface="Arial" charset="2"/>
              <a:buChar char=""/>
            </a:pPr>
            <a:r>
              <a:rPr lang="en-US" dirty="0"/>
              <a:t>Today – Around 60 diverse employees around the country</a:t>
            </a:r>
            <a:endParaRPr dirty="0">
              <a:solidFill>
                <a:schemeClr val="tx1"/>
              </a:solidFill>
            </a:endParaRPr>
          </a:p>
          <a:p>
            <a:pPr>
              <a:buFont typeface="Arial" charset="2"/>
              <a:buChar char=""/>
            </a:pPr>
            <a:r>
              <a:rPr lang="en-US" dirty="0"/>
              <a:t>Over 575 educational institutions and businesses use our software</a:t>
            </a:r>
            <a:endParaRPr dirty="0">
              <a:solidFill>
                <a:schemeClr val="tx1"/>
              </a:solidFill>
            </a:endParaRPr>
          </a:p>
          <a:p>
            <a:pPr>
              <a:buFont typeface="Arial" charset="2"/>
              <a:buChar char=""/>
            </a:pPr>
            <a:r>
              <a:rPr lang="en-US" dirty="0"/>
              <a:t>Mission built on “very best products and services” through “best-in-class technology” and “mutual trust” in our business relationships.</a:t>
            </a:r>
            <a:endParaRPr dirty="0">
              <a:solidFill>
                <a:schemeClr val="tx1"/>
              </a:solidFill>
            </a:endParaRPr>
          </a:p>
          <a:p>
            <a:pPr>
              <a:buFont typeface="Arial" charset="2"/>
              <a:buChar char=""/>
            </a:pPr>
            <a:r>
              <a:rPr lang="en-US" dirty="0"/>
              <a:t>Our solutions: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dirty="0"/>
              <a:t>  ISSS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dirty="0"/>
              <a:t>  Study Abroad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dirty="0"/>
              <a:t>   Travel Risk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dirty="0"/>
              <a:t>   Agreement/Application Management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dirty="0"/>
              <a:t>   </a:t>
            </a:r>
            <a:r>
              <a:rPr lang="en-US" dirty="0" err="1"/>
              <a:t>AlertTraveler</a:t>
            </a:r>
            <a:endParaRPr dirty="0" err="1">
              <a:solidFill>
                <a:schemeClr val="tx1"/>
              </a:solidFill>
            </a:endParaRPr>
          </a:p>
          <a:p>
            <a:pPr>
              <a:buFont typeface="Arial" charset="2"/>
            </a:pPr>
            <a:r>
              <a:rPr lang="en-US" dirty="0"/>
              <a:t>Trends in international education data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0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1609725"/>
            <a:ext cx="8596312" cy="44898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Payment Gateways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2000" dirty="0"/>
              <a:t>  Terra </a:t>
            </a:r>
            <a:r>
              <a:rPr lang="en-US" sz="2000" dirty="0" err="1"/>
              <a:t>Dotta</a:t>
            </a:r>
            <a:r>
              <a:rPr lang="en-US" sz="2000" dirty="0"/>
              <a:t> Support Webinar – Payment Gateways: Streamlining the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2000" dirty="0"/>
              <a:t>  application payment process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2000" dirty="0"/>
              <a:t>  Wednesday, November 29, 2017, 4:00 p.m. EST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2000" dirty="0"/>
              <a:t>  </a:t>
            </a:r>
            <a:r>
              <a:rPr lang="en-US" sz="2000" dirty="0">
                <a:hlinkClick r:id="rId2"/>
              </a:rPr>
              <a:t>www.terradotta.com/support-webinars.html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endParaRPr lang="en-US" sz="2000" dirty="0"/>
          </a:p>
          <a:p>
            <a:r>
              <a:rPr lang="en-US" sz="2000" dirty="0"/>
              <a:t>Platform Integrations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endParaRPr lang="en-US" sz="2000" dirty="0"/>
          </a:p>
          <a:p>
            <a:r>
              <a:rPr lang="en-US" sz="2000" dirty="0"/>
              <a:t>Budget Sheets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endParaRPr lang="en-US" sz="2000" dirty="0"/>
          </a:p>
          <a:p>
            <a:r>
              <a:rPr lang="en-US" sz="2000" dirty="0"/>
              <a:t>Others? We're listening...</a:t>
            </a:r>
          </a:p>
        </p:txBody>
      </p:sp>
    </p:spTree>
    <p:extLst>
      <p:ext uri="{BB962C8B-B14F-4D97-AF65-F5344CB8AC3E}">
        <p14:creationId xmlns:p14="http://schemas.microsoft.com/office/powerpoint/2010/main" val="300638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Shameless Plugs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Terra </a:t>
            </a:r>
            <a:r>
              <a:rPr lang="en-US" sz="2400" dirty="0" err="1"/>
              <a:t>Dotta</a:t>
            </a:r>
            <a:r>
              <a:rPr lang="en-US" sz="2400" dirty="0"/>
              <a:t> Boot Camp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2400" dirty="0"/>
              <a:t>  November 3 - 4, 2017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2400" dirty="0"/>
              <a:t>  Denver, CO</a:t>
            </a:r>
          </a:p>
          <a:p>
            <a:r>
              <a:rPr lang="en-US" sz="2400" dirty="0"/>
              <a:t>TDU Global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2400" dirty="0"/>
              <a:t>  April 16 – 18, 2018</a:t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2400" dirty="0"/>
              <a:t>  Pittsburgh, PA</a:t>
            </a:r>
          </a:p>
          <a:p>
            <a:r>
              <a:rPr lang="en-US" sz="2400" dirty="0"/>
              <a:t>conference.terradotta.com</a:t>
            </a:r>
          </a:p>
        </p:txBody>
      </p:sp>
    </p:spTree>
    <p:extLst>
      <p:ext uri="{BB962C8B-B14F-4D97-AF65-F5344CB8AC3E}">
        <p14:creationId xmlns:p14="http://schemas.microsoft.com/office/powerpoint/2010/main" val="895648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Danette Bontrager, Iowa State University</a:t>
            </a:r>
          </a:p>
          <a:p>
            <a:r>
              <a:rPr lang="en-US" dirty="0"/>
              <a:t>Kerry Geffert, Terra Dotta</a:t>
            </a:r>
          </a:p>
        </p:txBody>
      </p:sp>
    </p:spTree>
    <p:extLst>
      <p:ext uri="{BB962C8B-B14F-4D97-AF65-F5344CB8AC3E}">
        <p14:creationId xmlns:p14="http://schemas.microsoft.com/office/powerpoint/2010/main" val="211349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Iowa State University</a:t>
            </a:r>
          </a:p>
          <a:p>
            <a:pPr lvl="1"/>
            <a:r>
              <a:rPr lang="en-US" dirty="0"/>
              <a:t>36,660 students </a:t>
            </a:r>
          </a:p>
          <a:p>
            <a:pPr lvl="1"/>
            <a:r>
              <a:rPr lang="en-US" dirty="0"/>
              <a:t>1700 students study abroad annually</a:t>
            </a:r>
          </a:p>
          <a:p>
            <a:pPr lvl="1"/>
            <a:r>
              <a:rPr lang="en-US" dirty="0"/>
              <a:t>Decentralized model</a:t>
            </a:r>
          </a:p>
          <a:p>
            <a:pPr lvl="2"/>
            <a:r>
              <a:rPr lang="en-US" dirty="0"/>
              <a:t>Billing is done by the college administering the program or the Study Abroad Center</a:t>
            </a:r>
          </a:p>
          <a:p>
            <a:pPr lvl="2"/>
            <a:r>
              <a:rPr lang="en-US" dirty="0"/>
              <a:t>Study Abroad Center bills for its programs as well as two colleges</a:t>
            </a:r>
          </a:p>
          <a:p>
            <a:r>
              <a:rPr lang="en-US" dirty="0"/>
              <a:t>Terra Dotta</a:t>
            </a:r>
          </a:p>
          <a:p>
            <a:pPr lvl="1"/>
            <a:r>
              <a:rPr lang="en-US" dirty="0"/>
              <a:t>Software used by 575 educational institutions</a:t>
            </a:r>
          </a:p>
          <a:p>
            <a:pPr lvl="1"/>
            <a:r>
              <a:rPr lang="en-US" dirty="0"/>
              <a:t>Leader in education abroad software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7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Billing Procedure Comparison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Before Terra Dotta Software (TDS)</a:t>
            </a:r>
          </a:p>
          <a:p>
            <a:r>
              <a:rPr lang="en-US" dirty="0"/>
              <a:t>Billing was manually entered one student at a time on a mainframe application</a:t>
            </a:r>
          </a:p>
          <a:p>
            <a:r>
              <a:rPr lang="en-US" dirty="0"/>
              <a:t>Multiple data entry errors as a results</a:t>
            </a:r>
          </a:p>
          <a:p>
            <a:r>
              <a:rPr lang="en-US" dirty="0"/>
              <a:t>Very time consuming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After Terra Dotta Software (TDS)</a:t>
            </a:r>
          </a:p>
          <a:p>
            <a:r>
              <a:rPr lang="en-US" dirty="0"/>
              <a:t>Semi-automated</a:t>
            </a:r>
          </a:p>
          <a:p>
            <a:r>
              <a:rPr lang="en-US" dirty="0"/>
              <a:t>Errors reduced</a:t>
            </a:r>
          </a:p>
          <a:p>
            <a:pPr lvl="1"/>
            <a:r>
              <a:rPr lang="en-US" dirty="0"/>
              <a:t>Errors made now do cascade down to all participants on a program</a:t>
            </a:r>
          </a:p>
          <a:p>
            <a:r>
              <a:rPr lang="en-US" dirty="0"/>
              <a:t>Minimal time commitment</a:t>
            </a:r>
          </a:p>
        </p:txBody>
      </p:sp>
    </p:spTree>
    <p:extLst>
      <p:ext uri="{BB962C8B-B14F-4D97-AF65-F5344CB8AC3E}">
        <p14:creationId xmlns:p14="http://schemas.microsoft.com/office/powerpoint/2010/main" val="316222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Billing procedure with TDS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Fees and billing codes stored in Access database</a:t>
            </a:r>
          </a:p>
          <a:p>
            <a:r>
              <a:rPr lang="en-US" dirty="0"/>
              <a:t>Download from TDS query the applicant data with appropriate billing code, UID, Student Name</a:t>
            </a:r>
          </a:p>
          <a:p>
            <a:r>
              <a:rPr lang="en-US" dirty="0"/>
              <a:t>Copy info to spreadsheet linked to billing database</a:t>
            </a:r>
          </a:p>
          <a:p>
            <a:pPr lvl="1"/>
            <a:r>
              <a:rPr lang="en-US" dirty="0"/>
              <a:t>May need to make a few manual adjustments for special billing cases (e.g., varying credit levels, different location pricing)</a:t>
            </a:r>
          </a:p>
          <a:p>
            <a:r>
              <a:rPr lang="en-US" dirty="0"/>
              <a:t>Database query links data in spreadsheet and database table</a:t>
            </a:r>
          </a:p>
          <a:p>
            <a:pPr lvl="1"/>
            <a:r>
              <a:rPr lang="en-US" dirty="0"/>
              <a:t>Check query for any errors or needed adjustments</a:t>
            </a:r>
          </a:p>
          <a:p>
            <a:r>
              <a:rPr lang="en-US" dirty="0"/>
              <a:t>Run a database macro to pull the query data and put it in a </a:t>
            </a:r>
            <a:r>
              <a:rPr lang="en-US" dirty="0" err="1"/>
              <a:t>uploadable</a:t>
            </a:r>
            <a:r>
              <a:rPr lang="en-US" dirty="0"/>
              <a:t> format</a:t>
            </a:r>
          </a:p>
          <a:p>
            <a:r>
              <a:rPr lang="en-US" dirty="0"/>
              <a:t>Upload data to ISU billing system</a:t>
            </a:r>
          </a:p>
          <a:p>
            <a:r>
              <a:rPr lang="en-US" dirty="0"/>
              <a:t>TDS notifies us automatically of billing changes (withdrawals, adds) through Query Watch feature</a:t>
            </a:r>
            <a:endParaRPr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8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Fee Table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269" y="1270000"/>
            <a:ext cx="6135682" cy="534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37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TDS Billing Building Blocks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973" y="2514827"/>
            <a:ext cx="9934575" cy="1247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2973" y="1930400"/>
            <a:ext cx="513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 parameters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564" y="4161453"/>
            <a:ext cx="910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Query for current billing cycle records including these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report and export it to Excel</a:t>
            </a:r>
          </a:p>
        </p:txBody>
      </p:sp>
    </p:spTree>
    <p:extLst>
      <p:ext uri="{BB962C8B-B14F-4D97-AF65-F5344CB8AC3E}">
        <p14:creationId xmlns:p14="http://schemas.microsoft.com/office/powerpoint/2010/main" val="126112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Extract Billing Info from Terra Dotta Report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Copy data from Report to linked billing sheet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628530"/>
              </p:ext>
            </p:extLst>
          </p:nvPr>
        </p:nvGraphicFramePr>
        <p:xfrm>
          <a:off x="5814429" y="2160589"/>
          <a:ext cx="4276725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Worksheet" r:id="rId3" imgW="4276825" imgH="1914564" progId="Excel.Sheet.12">
                  <p:link updateAutomatic="1"/>
                </p:oleObj>
              </mc:Choice>
              <mc:Fallback>
                <p:oleObj name="Worksheet" r:id="rId3" imgW="4276825" imgH="191456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4429" y="2160589"/>
                        <a:ext cx="4276725" cy="191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757906"/>
              </p:ext>
            </p:extLst>
          </p:nvPr>
        </p:nvGraphicFramePr>
        <p:xfrm>
          <a:off x="5814429" y="4195561"/>
          <a:ext cx="4838700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Worksheet" r:id="rId5" imgW="4838649" imgH="1885911" progId="Excel.Sheet.12">
                  <p:link updateAutomatic="1"/>
                </p:oleObj>
              </mc:Choice>
              <mc:Fallback>
                <p:oleObj name="Worksheet" r:id="rId5" imgW="4838649" imgH="188591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14429" y="4195561"/>
                        <a:ext cx="4838700" cy="188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170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Billing Query in MS Access to Test Results</a:t>
            </a:r>
          </a:p>
          <a:p>
            <a:r>
              <a:rPr lang="en-US" dirty="0"/>
              <a:t>Use Macro to Prepare Upload</a:t>
            </a:r>
          </a:p>
        </p:txBody>
      </p:sp>
    </p:spTree>
    <p:extLst>
      <p:ext uri="{BB962C8B-B14F-4D97-AF65-F5344CB8AC3E}">
        <p14:creationId xmlns:p14="http://schemas.microsoft.com/office/powerpoint/2010/main" val="23328208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308</TotalTime>
  <Words>257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Terra Dotta Administrative Tricks</vt:lpstr>
      <vt:lpstr>Presenters</vt:lpstr>
      <vt:lpstr>Background</vt:lpstr>
      <vt:lpstr>Billing Procedure Comparison </vt:lpstr>
      <vt:lpstr>Billing procedure with TDS</vt:lpstr>
      <vt:lpstr>Program Fee Table</vt:lpstr>
      <vt:lpstr>TDS Billing Building Blocks</vt:lpstr>
      <vt:lpstr>Demonstration</vt:lpstr>
      <vt:lpstr>Demonstration</vt:lpstr>
      <vt:lpstr>Hello from Terra Dotta</vt:lpstr>
      <vt:lpstr>Who We Are...</vt:lpstr>
      <vt:lpstr>Topics of Interest</vt:lpstr>
      <vt:lpstr>Shameless Plugs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Terra Dotta Administrative Tricks</dc:title>
  <dc:creator>Bontrager, Danette R [SAC]</dc:creator>
  <cp:lastModifiedBy>Bontrager, Danette R [SAC]</cp:lastModifiedBy>
  <cp:revision>83</cp:revision>
  <dcterms:created xsi:type="dcterms:W3CDTF">2017-09-01T19:23:11Z</dcterms:created>
  <dcterms:modified xsi:type="dcterms:W3CDTF">2017-10-02T20:04:32Z</dcterms:modified>
</cp:coreProperties>
</file>