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70" r:id="rId5"/>
    <p:sldId id="271" r:id="rId6"/>
    <p:sldId id="258" r:id="rId7"/>
    <p:sldId id="261" r:id="rId8"/>
    <p:sldId id="262" r:id="rId9"/>
    <p:sldId id="263" r:id="rId10"/>
    <p:sldId id="267" r:id="rId11"/>
    <p:sldId id="272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500"/>
    <a:srgbClr val="F0C800"/>
    <a:srgbClr val="F0C300"/>
    <a:srgbClr val="EEA600"/>
    <a:srgbClr val="FFB900"/>
    <a:srgbClr val="FF8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Withdrawal rate by session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Sheet4!$E$4</c:f>
              <c:strCache>
                <c:ptCount val="1"/>
                <c:pt idx="0">
                  <c:v>WD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2225" cap="rnd">
                <a:solidFill>
                  <a:schemeClr val="accent2"/>
                </a:solidFill>
              </a:ln>
              <a:effectLst>
                <a:glow rad="139700">
                  <a:schemeClr val="accent1">
                    <a:satMod val="175000"/>
                    <a:alpha val="14000"/>
                  </a:schemeClr>
                </a:glow>
              </a:effectLst>
            </c:spPr>
          </c:dPt>
          <c:dPt>
            <c:idx val="1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4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6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7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8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9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10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11"/>
            <c:marker>
              <c:symbol val="none"/>
            </c:marker>
            <c:bubble3D val="0"/>
            <c:spPr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3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4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5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6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7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8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19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0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1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2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3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4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dPt>
            <c:idx val="25"/>
            <c:marker>
              <c:symbol val="none"/>
            </c:marker>
            <c:bubble3D val="0"/>
            <c:spPr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dPt>
          <c:cat>
            <c:strRef>
              <c:f>Sheet4!$A$5:$A$30</c:f>
              <c:strCache>
                <c:ptCount val="26"/>
                <c:pt idx="0">
                  <c:v>SU10</c:v>
                </c:pt>
                <c:pt idx="1">
                  <c:v>FA10</c:v>
                </c:pt>
                <c:pt idx="2">
                  <c:v>WI10</c:v>
                </c:pt>
                <c:pt idx="3">
                  <c:v>SP11</c:v>
                </c:pt>
                <c:pt idx="4">
                  <c:v>SU11</c:v>
                </c:pt>
                <c:pt idx="5">
                  <c:v>FA11</c:v>
                </c:pt>
                <c:pt idx="6">
                  <c:v>WI11</c:v>
                </c:pt>
                <c:pt idx="7">
                  <c:v>SP12</c:v>
                </c:pt>
                <c:pt idx="8">
                  <c:v>SU12</c:v>
                </c:pt>
                <c:pt idx="9">
                  <c:v>FA12</c:v>
                </c:pt>
                <c:pt idx="10">
                  <c:v>WI12</c:v>
                </c:pt>
                <c:pt idx="11">
                  <c:v>SP13</c:v>
                </c:pt>
                <c:pt idx="12">
                  <c:v>SU13</c:v>
                </c:pt>
                <c:pt idx="13">
                  <c:v>FA13</c:v>
                </c:pt>
                <c:pt idx="14">
                  <c:v>WI13</c:v>
                </c:pt>
                <c:pt idx="15">
                  <c:v>SP14</c:v>
                </c:pt>
                <c:pt idx="16">
                  <c:v>SU14</c:v>
                </c:pt>
                <c:pt idx="17">
                  <c:v>FA14</c:v>
                </c:pt>
                <c:pt idx="18">
                  <c:v>WI14</c:v>
                </c:pt>
                <c:pt idx="19">
                  <c:v>SP15</c:v>
                </c:pt>
                <c:pt idx="20">
                  <c:v>SU15</c:v>
                </c:pt>
                <c:pt idx="21">
                  <c:v>FA15</c:v>
                </c:pt>
                <c:pt idx="22">
                  <c:v>WI15</c:v>
                </c:pt>
                <c:pt idx="23">
                  <c:v>SP16</c:v>
                </c:pt>
                <c:pt idx="24">
                  <c:v>SU16</c:v>
                </c:pt>
                <c:pt idx="25">
                  <c:v>FA16</c:v>
                </c:pt>
              </c:strCache>
            </c:strRef>
          </c:cat>
          <c:val>
            <c:numRef>
              <c:f>Sheet4!$E$5:$E$30</c:f>
              <c:numCache>
                <c:formatCode>0.00%</c:formatCode>
                <c:ptCount val="26"/>
                <c:pt idx="0">
                  <c:v>0.14578005115089515</c:v>
                </c:pt>
                <c:pt idx="1">
                  <c:v>4.5714285714285714E-2</c:v>
                </c:pt>
                <c:pt idx="2">
                  <c:v>0.26506024096385544</c:v>
                </c:pt>
                <c:pt idx="3">
                  <c:v>6.358381502890173E-2</c:v>
                </c:pt>
                <c:pt idx="4">
                  <c:v>0.16385911179173049</c:v>
                </c:pt>
                <c:pt idx="5">
                  <c:v>8.0246913580246909E-2</c:v>
                </c:pt>
                <c:pt idx="6">
                  <c:v>0.20670391061452514</c:v>
                </c:pt>
                <c:pt idx="7">
                  <c:v>0.05</c:v>
                </c:pt>
                <c:pt idx="8">
                  <c:v>8.9041095890410954E-2</c:v>
                </c:pt>
                <c:pt idx="9">
                  <c:v>3.8167938931297711E-2</c:v>
                </c:pt>
                <c:pt idx="10">
                  <c:v>0.22277227722772278</c:v>
                </c:pt>
                <c:pt idx="11">
                  <c:v>5.9033989266547404E-2</c:v>
                </c:pt>
                <c:pt idx="12">
                  <c:v>9.2206366630076836E-2</c:v>
                </c:pt>
                <c:pt idx="13">
                  <c:v>6.070287539936102E-2</c:v>
                </c:pt>
                <c:pt idx="14">
                  <c:v>0.12790697674418605</c:v>
                </c:pt>
                <c:pt idx="15">
                  <c:v>7.6660988074957415E-2</c:v>
                </c:pt>
                <c:pt idx="16">
                  <c:v>8.9397089397089402E-2</c:v>
                </c:pt>
                <c:pt idx="17">
                  <c:v>6.0377358490566038E-2</c:v>
                </c:pt>
                <c:pt idx="18">
                  <c:v>0.16336633663366337</c:v>
                </c:pt>
                <c:pt idx="19">
                  <c:v>4.3771043771043773E-2</c:v>
                </c:pt>
                <c:pt idx="20">
                  <c:v>6.9864442127215848E-2</c:v>
                </c:pt>
                <c:pt idx="21">
                  <c:v>7.407407407407407E-2</c:v>
                </c:pt>
                <c:pt idx="22">
                  <c:v>0.12777777777777777</c:v>
                </c:pt>
                <c:pt idx="23">
                  <c:v>6.5055762081784388E-2</c:v>
                </c:pt>
                <c:pt idx="24">
                  <c:v>0.13882063882063883</c:v>
                </c:pt>
                <c:pt idx="25">
                  <c:v>5.5084745762711863E-2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9209616"/>
        <c:axId val="269210176"/>
      </c:lineChart>
      <c:catAx>
        <c:axId val="2692096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210176"/>
        <c:crosses val="autoZero"/>
        <c:auto val="1"/>
        <c:lblAlgn val="ctr"/>
        <c:lblOffset val="100"/>
        <c:noMultiLvlLbl val="0"/>
      </c:catAx>
      <c:valAx>
        <c:axId val="2692101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20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13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46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359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01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3464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1427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6137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291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E3E3E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D582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0" y="67055"/>
                </a:moveTo>
                <a:lnTo>
                  <a:pt x="9144000" y="67055"/>
                </a:lnTo>
                <a:lnTo>
                  <a:pt x="9144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4831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E3E3E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E3E3E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12747"/>
            <a:ext cx="9144000" cy="112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14584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1434465"/>
          </a:xfrm>
          <a:custGeom>
            <a:avLst/>
            <a:gdLst/>
            <a:ahLst/>
            <a:cxnLst/>
            <a:rect l="l" t="t" r="r" b="b"/>
            <a:pathLst>
              <a:path w="9144000" h="1434465">
                <a:moveTo>
                  <a:pt x="0" y="1434084"/>
                </a:moveTo>
                <a:lnTo>
                  <a:pt x="9144000" y="1434084"/>
                </a:lnTo>
                <a:lnTo>
                  <a:pt x="9144000" y="0"/>
                </a:lnTo>
                <a:lnTo>
                  <a:pt x="0" y="0"/>
                </a:lnTo>
                <a:lnTo>
                  <a:pt x="0" y="1434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5091" y="850040"/>
            <a:ext cx="7433817" cy="847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E3E3E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486" y="2666714"/>
            <a:ext cx="7955026" cy="363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-76200" y="-40782"/>
            <a:ext cx="9144000" cy="5135880"/>
          </a:xfrm>
          <a:custGeom>
            <a:avLst/>
            <a:gdLst/>
            <a:ahLst/>
            <a:cxnLst/>
            <a:rect l="l" t="t" r="r" b="b"/>
            <a:pathLst>
              <a:path w="9144000" h="5135880">
                <a:moveTo>
                  <a:pt x="0" y="5135880"/>
                </a:moveTo>
                <a:lnTo>
                  <a:pt x="9144000" y="5135880"/>
                </a:lnTo>
                <a:lnTo>
                  <a:pt x="9144000" y="0"/>
                </a:lnTo>
                <a:lnTo>
                  <a:pt x="0" y="0"/>
                </a:lnTo>
                <a:lnTo>
                  <a:pt x="0" y="5135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ds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5105412"/>
            <a:ext cx="9144000" cy="112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51511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 rot="21390692">
            <a:off x="972388" y="3416455"/>
            <a:ext cx="2329815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z="3500" spc="-5" dirty="0">
              <a:solidFill>
                <a:srgbClr val="F0AD00"/>
              </a:solidFill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endParaRPr lang="en-US" sz="3500" spc="-5" dirty="0" smtClean="0">
              <a:solidFill>
                <a:srgbClr val="F0AD00"/>
              </a:solidFill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endParaRPr sz="3500" dirty="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2388" y="5434142"/>
            <a:ext cx="77533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500" spc="-5" dirty="0" smtClean="0">
                <a:solidFill>
                  <a:srgbClr val="F0AD00"/>
                </a:solidFill>
                <a:latin typeface="Corbel"/>
                <a:cs typeface="Corbel"/>
              </a:rPr>
              <a:t>October 2016</a:t>
            </a:r>
            <a:endParaRPr sz="1500" dirty="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3608" y="304800"/>
            <a:ext cx="384047" cy="533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069339" y="597794"/>
            <a:ext cx="2035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FFFFFF"/>
                </a:solidFill>
                <a:latin typeface="Segoe UI"/>
                <a:cs typeface="Segoe UI"/>
              </a:rPr>
              <a:t>Th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sz="1500" b="1" spc="-5" dirty="0">
                <a:solidFill>
                  <a:srgbClr val="FFFFFF"/>
                </a:solidFill>
                <a:latin typeface="Segoe UI"/>
                <a:cs typeface="Segoe UI"/>
              </a:rPr>
              <a:t> U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sz="1500" b="1" spc="5" dirty="0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sz="1500" b="1" spc="-10" dirty="0">
                <a:solidFill>
                  <a:srgbClr val="FFFFFF"/>
                </a:solidFill>
                <a:latin typeface="Segoe UI"/>
                <a:cs typeface="Segoe UI"/>
              </a:rPr>
              <a:t>v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sz="1500" b="1" spc="15" dirty="0">
                <a:solidFill>
                  <a:srgbClr val="FFFFFF"/>
                </a:solidFill>
                <a:latin typeface="Segoe UI"/>
                <a:cs typeface="Segoe UI"/>
              </a:rPr>
              <a:t>r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sz="1500" b="1" spc="5" dirty="0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ty</a:t>
            </a:r>
            <a:r>
              <a:rPr sz="1500" b="1" spc="-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b="1" spc="-30" dirty="0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f</a:t>
            </a:r>
            <a:r>
              <a:rPr sz="1500" b="1" spc="-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sz="1500" b="1" spc="-5" dirty="0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sz="1500" b="1" dirty="0">
                <a:solidFill>
                  <a:srgbClr val="FFFFFF"/>
                </a:solidFill>
                <a:latin typeface="Segoe UI"/>
                <a:cs typeface="Segoe UI"/>
              </a:rPr>
              <a:t>wa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608" y="1707245"/>
            <a:ext cx="56083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-5" dirty="0" smtClean="0">
                <a:solidFill>
                  <a:srgbClr val="F0C300"/>
                </a:solidFill>
                <a:latin typeface="Corbel"/>
                <a:cs typeface="Corbel"/>
              </a:rPr>
              <a:t>Study Abroad Withdrawal Policies</a:t>
            </a:r>
            <a:endParaRPr lang="en-US" sz="5400" spc="-5" dirty="0">
              <a:solidFill>
                <a:srgbClr val="F0C3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0C400"/>
                </a:solidFill>
              </a:rPr>
              <a:t>Study Abroad Withdrawal Policies</a:t>
            </a:r>
            <a:endParaRPr lang="en-US" sz="3600" dirty="0">
              <a:solidFill>
                <a:srgbClr val="F0C4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47800"/>
            <a:ext cx="5467350" cy="3829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530506"/>
            <a:ext cx="5543550" cy="2181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52800" y="9511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Appeals Process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6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91" y="850040"/>
            <a:ext cx="7433817" cy="553998"/>
          </a:xfrm>
        </p:spPr>
        <p:txBody>
          <a:bodyPr/>
          <a:lstStyle/>
          <a:p>
            <a:r>
              <a:rPr lang="en-US" dirty="0">
                <a:solidFill>
                  <a:srgbClr val="F0C300"/>
                </a:solidFill>
              </a:rPr>
              <a:t>Study Abroad Withdrawal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486" y="2666714"/>
            <a:ext cx="7955026" cy="384721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2" descr="Image result for question mark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94373"/>
            <a:ext cx="2438400" cy="2981326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100506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32452"/>
            <a:ext cx="8229600" cy="1252855"/>
          </a:xfrm>
          <a:custGeom>
            <a:avLst/>
            <a:gdLst/>
            <a:ahLst/>
            <a:cxnLst/>
            <a:rect l="l" t="t" r="r" b="b"/>
            <a:pathLst>
              <a:path w="8229600" h="1252855">
                <a:moveTo>
                  <a:pt x="0" y="0"/>
                </a:moveTo>
                <a:lnTo>
                  <a:pt x="8229600" y="0"/>
                </a:lnTo>
                <a:lnTo>
                  <a:pt x="8229600" y="1252727"/>
                </a:lnTo>
                <a:lnTo>
                  <a:pt x="0" y="12527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85163" y="2327194"/>
            <a:ext cx="5856605" cy="270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F0AD00"/>
              </a:buClr>
              <a:buSzPct val="79545"/>
              <a:buFont typeface="Segoe UI"/>
              <a:buAutoNum type="romanUcPeriod"/>
              <a:tabLst>
                <a:tab pos="528320" algn="l"/>
              </a:tabLst>
            </a:pPr>
            <a:r>
              <a:rPr lang="en-US" sz="2200" spc="-10" dirty="0" smtClean="0">
                <a:latin typeface="Segoe UI"/>
                <a:cs typeface="Segoe UI"/>
              </a:rPr>
              <a:t>Discuss the different withdrawal policies based on type of study abroad program</a:t>
            </a:r>
          </a:p>
          <a:p>
            <a:pPr marL="527685" indent="-514984">
              <a:lnSpc>
                <a:spcPct val="100000"/>
              </a:lnSpc>
              <a:buClr>
                <a:srgbClr val="F0AD00"/>
              </a:buClr>
              <a:buSzPct val="79545"/>
              <a:buFont typeface="Segoe UI"/>
              <a:buAutoNum type="romanUcPeriod"/>
              <a:tabLst>
                <a:tab pos="528320" algn="l"/>
              </a:tabLst>
            </a:pPr>
            <a:r>
              <a:rPr lang="en-US" sz="2200" spc="-10" dirty="0" smtClean="0">
                <a:latin typeface="Segoe UI"/>
                <a:cs typeface="Segoe UI"/>
              </a:rPr>
              <a:t>Explain why we standardized the withdrawal policy rather than align with cost outlays per program.</a:t>
            </a:r>
          </a:p>
          <a:p>
            <a:pPr marL="527685" indent="-514984">
              <a:lnSpc>
                <a:spcPct val="100000"/>
              </a:lnSpc>
              <a:buClr>
                <a:srgbClr val="F0AD00"/>
              </a:buClr>
              <a:buSzPct val="79545"/>
              <a:buFont typeface="Segoe UI"/>
              <a:buAutoNum type="romanUcPeriod"/>
              <a:tabLst>
                <a:tab pos="528320" algn="l"/>
              </a:tabLst>
            </a:pPr>
            <a:r>
              <a:rPr lang="en-US" sz="2200" spc="-10" dirty="0" smtClean="0">
                <a:latin typeface="Segoe UI"/>
                <a:cs typeface="Segoe UI"/>
              </a:rPr>
              <a:t>Discuss how the withdrawal penalties are processed</a:t>
            </a:r>
          </a:p>
          <a:p>
            <a:pPr marL="527685" indent="-514984">
              <a:lnSpc>
                <a:spcPct val="100000"/>
              </a:lnSpc>
              <a:buClr>
                <a:srgbClr val="F0AD00"/>
              </a:buClr>
              <a:buSzPct val="79545"/>
              <a:buFont typeface="Segoe UI"/>
              <a:buAutoNum type="romanUcPeriod"/>
              <a:tabLst>
                <a:tab pos="528320" algn="l"/>
              </a:tabLst>
            </a:pPr>
            <a:r>
              <a:rPr lang="en-US" sz="2200" spc="-10" dirty="0" smtClean="0">
                <a:latin typeface="Segoe UI"/>
                <a:cs typeface="Segoe UI"/>
              </a:rPr>
              <a:t>Discuss the student appeals process</a:t>
            </a:r>
            <a:endParaRPr sz="2200" dirty="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9292" y="6620092"/>
            <a:ext cx="895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78187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9700" y="548838"/>
            <a:ext cx="2171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-5" dirty="0">
                <a:solidFill>
                  <a:srgbClr val="F0C300"/>
                </a:solidFill>
                <a:latin typeface="Corbel"/>
                <a:cs typeface="Corbel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955026" cy="553998"/>
          </a:xfrm>
        </p:spPr>
        <p:txBody>
          <a:bodyPr/>
          <a:lstStyle/>
          <a:p>
            <a:pPr algn="ctr" rtl="0"/>
            <a:r>
              <a:rPr lang="en-US" dirty="0">
                <a:solidFill>
                  <a:srgbClr val="F0C300"/>
                </a:solidFill>
              </a:rPr>
              <a:t>Study Abroad Withdrawal Policies</a:t>
            </a:r>
            <a:endParaRPr lang="en-US" kern="1200" spc="-5" dirty="0">
              <a:solidFill>
                <a:srgbClr val="F0C300"/>
              </a:solidFill>
              <a:latin typeface="Corbel"/>
              <a:ea typeface="+mn-ea"/>
              <a:cs typeface="Corbe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799"/>
            <a:ext cx="7955026" cy="8540800"/>
          </a:xfrm>
        </p:spPr>
        <p:txBody>
          <a:bodyPr/>
          <a:lstStyle/>
          <a:p>
            <a:r>
              <a:rPr lang="en-US" sz="2200" kern="1200" spc="-10" dirty="0">
                <a:latin typeface="Segoe UI"/>
                <a:cs typeface="Segoe UI"/>
              </a:rPr>
              <a:t>Study Abroad used to charge </a:t>
            </a:r>
            <a:r>
              <a:rPr lang="en-US" sz="2200" kern="1200" spc="-10" dirty="0" smtClean="0">
                <a:latin typeface="Segoe UI"/>
                <a:cs typeface="Segoe UI"/>
              </a:rPr>
              <a:t>deposits</a:t>
            </a:r>
          </a:p>
          <a:p>
            <a:endParaRPr lang="en-US" sz="2200" kern="1200" spc="-10" dirty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kern="1200" spc="-10" dirty="0">
                <a:latin typeface="Segoe UI"/>
                <a:cs typeface="Segoe UI"/>
              </a:rPr>
              <a:t>It was </a:t>
            </a:r>
            <a:r>
              <a:rPr lang="en-US" sz="2200" kern="1200" spc="-10" dirty="0" smtClean="0">
                <a:latin typeface="Segoe UI"/>
                <a:cs typeface="Segoe UI"/>
              </a:rPr>
              <a:t>assumed </a:t>
            </a:r>
            <a:r>
              <a:rPr lang="en-US" sz="2200" kern="1200" spc="-10" dirty="0">
                <a:latin typeface="Segoe UI"/>
                <a:cs typeface="Segoe UI"/>
              </a:rPr>
              <a:t>that a deposit would show student </a:t>
            </a:r>
            <a:r>
              <a:rPr lang="en-US" sz="2200" kern="1200" spc="-10" dirty="0" smtClean="0">
                <a:latin typeface="Segoe UI"/>
                <a:cs typeface="Segoe UI"/>
              </a:rPr>
              <a:t>commitment and </a:t>
            </a:r>
            <a:r>
              <a:rPr lang="en-US" sz="2200" kern="1200" spc="-10" dirty="0">
                <a:latin typeface="Segoe UI"/>
                <a:cs typeface="Segoe UI"/>
              </a:rPr>
              <a:t>discourage withdrawals</a:t>
            </a:r>
            <a:r>
              <a:rPr lang="en-US" sz="2200" kern="1200" spc="-10" dirty="0" smtClean="0">
                <a:latin typeface="Segoe UI"/>
                <a:cs typeface="Segoe UI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kern="1200" spc="-10" dirty="0" smtClean="0">
                <a:latin typeface="Segoe UI"/>
                <a:cs typeface="Segoe UI"/>
              </a:rPr>
              <a:t>Over </a:t>
            </a:r>
            <a:r>
              <a:rPr lang="en-US" sz="2200" kern="1200" spc="-10" dirty="0">
                <a:latin typeface="Segoe UI"/>
                <a:cs typeface="Segoe UI"/>
              </a:rPr>
              <a:t>the years, the </a:t>
            </a:r>
            <a:r>
              <a:rPr lang="en-US" sz="2200" kern="1200" spc="-10" dirty="0" smtClean="0">
                <a:latin typeface="Segoe UI"/>
                <a:cs typeface="Segoe UI"/>
              </a:rPr>
              <a:t>deposit account </a:t>
            </a:r>
            <a:r>
              <a:rPr lang="en-US" sz="2200" kern="1200" spc="-10" dirty="0">
                <a:latin typeface="Segoe UI"/>
                <a:cs typeface="Segoe UI"/>
              </a:rPr>
              <a:t>built a large </a:t>
            </a:r>
            <a:r>
              <a:rPr lang="en-US" sz="2200" kern="1200" spc="-10" dirty="0" smtClean="0">
                <a:latin typeface="Segoe UI"/>
                <a:cs typeface="Segoe UI"/>
              </a:rPr>
              <a:t>balance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kern="1200" spc="-10" dirty="0" smtClean="0">
                <a:latin typeface="Segoe UI"/>
                <a:cs typeface="Segoe UI"/>
              </a:rPr>
              <a:t>Reconciliation was time consuming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kern="1200" spc="-10" dirty="0">
                <a:latin typeface="Segoe UI"/>
                <a:cs typeface="Segoe UI"/>
              </a:rPr>
              <a:t>Process was ineffective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 smtClean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1200" spc="-10" dirty="0">
              <a:latin typeface="Segoe UI"/>
              <a:cs typeface="Segoe 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9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91" y="381000"/>
            <a:ext cx="7433817" cy="55399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0C300"/>
                </a:solidFill>
              </a:rPr>
              <a:t>Study Abroad Withdrawal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9372" y="1828800"/>
            <a:ext cx="7955026" cy="15388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kern="1200" spc="-10" dirty="0" smtClean="0">
                <a:latin typeface="Segoe UI"/>
                <a:cs typeface="Segoe UI"/>
              </a:rPr>
              <a:t>students continued to withdraw in spite of making a deposit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090086"/>
              </p:ext>
            </p:extLst>
          </p:nvPr>
        </p:nvGraphicFramePr>
        <p:xfrm>
          <a:off x="990600" y="2667000"/>
          <a:ext cx="7298308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77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91" y="850040"/>
            <a:ext cx="7433817" cy="55399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0C300"/>
                </a:solidFill>
              </a:rPr>
              <a:t>Study Abroad Withdrawal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486" y="2666714"/>
            <a:ext cx="7955026" cy="30777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Comprehensive withdrawal policies were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Came up with 3 standard withdrawal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  <a:latin typeface="Corbel"/>
                <a:cs typeface="Corbel"/>
              </a:rPr>
              <a:t>Faculty Led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  <a:latin typeface="Corbel"/>
                <a:cs typeface="Corbel"/>
              </a:rPr>
              <a:t>Exchanges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tx1"/>
                </a:solidFill>
                <a:latin typeface="Corbel"/>
                <a:cs typeface="Corbel"/>
              </a:rPr>
              <a:t>Other programs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1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33400" y="1905000"/>
            <a:ext cx="8016112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7515" marR="5080" indent="-205740">
              <a:lnSpc>
                <a:spcPts val="2700"/>
              </a:lnSpc>
              <a:buClr>
                <a:srgbClr val="60B5CC"/>
              </a:buClr>
              <a:buSzPct val="90000"/>
              <a:buFont typeface="Wingdings"/>
              <a:buChar char=""/>
              <a:tabLst>
                <a:tab pos="438150" algn="l"/>
              </a:tabLst>
            </a:pPr>
            <a:r>
              <a:rPr lang="en-US" spc="-5" dirty="0" smtClean="0"/>
              <a:t>UI Sponsored Programs (faculty led)</a:t>
            </a:r>
            <a:endParaRPr sz="3600" dirty="0">
              <a:solidFill>
                <a:srgbClr val="E7B800"/>
              </a:solidFill>
              <a:latin typeface="Arial Narrow"/>
              <a:ea typeface="+mj-ea"/>
              <a:cs typeface="Arial Narrow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5091" y="533400"/>
            <a:ext cx="7374509" cy="553998"/>
          </a:xfrm>
        </p:spPr>
        <p:txBody>
          <a:bodyPr/>
          <a:lstStyle/>
          <a:p>
            <a:r>
              <a:rPr lang="en-US" dirty="0" smtClean="0">
                <a:solidFill>
                  <a:srgbClr val="F0C300"/>
                </a:solidFill>
              </a:rPr>
              <a:t>Study Abroad Withdrawal Policies</a:t>
            </a:r>
            <a:endParaRPr lang="en-US" dirty="0">
              <a:solidFill>
                <a:srgbClr val="F0C3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590800"/>
            <a:ext cx="6667500" cy="3057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7755" y="1934800"/>
            <a:ext cx="53498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indent="-240665">
              <a:lnSpc>
                <a:spcPct val="100000"/>
              </a:lnSpc>
              <a:buClr>
                <a:srgbClr val="F0AD00"/>
              </a:buClr>
              <a:buSzPct val="80357"/>
              <a:buFont typeface="Wingdings 2"/>
              <a:buChar char=""/>
              <a:tabLst>
                <a:tab pos="254000" algn="l"/>
              </a:tabLst>
            </a:pPr>
            <a:r>
              <a:rPr lang="en-US" sz="2800" spc="-5" dirty="0" smtClean="0">
                <a:solidFill>
                  <a:srgbClr val="000000"/>
                </a:solidFill>
                <a:latin typeface="Corbel"/>
                <a:cs typeface="Corbel"/>
              </a:rPr>
              <a:t>Exchanges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263" y="2446864"/>
            <a:ext cx="708152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F0AD00"/>
              </a:buClr>
              <a:buSzPct val="89285"/>
              <a:tabLst>
                <a:tab pos="218440" algn="l"/>
              </a:tabLst>
            </a:pPr>
            <a:endParaRPr sz="28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3618" y="6620092"/>
            <a:ext cx="37636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r>
              <a:rPr sz="900" b="1" spc="15" dirty="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3D3D3D"/>
                </a:solidFill>
                <a:latin typeface="Arial"/>
                <a:cs typeface="Arial"/>
              </a:rPr>
              <a:t>DR</a:t>
            </a:r>
            <a:r>
              <a:rPr sz="900" b="1" spc="-15" dirty="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sz="900" b="1" dirty="0">
                <a:solidFill>
                  <a:srgbClr val="3D3D3D"/>
                </a:solidFill>
                <a:latin typeface="Arial"/>
                <a:cs typeface="Arial"/>
              </a:rPr>
              <a:t>FT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323" y="334884"/>
            <a:ext cx="6628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0D200"/>
                </a:solidFill>
              </a:rPr>
              <a:t>Study Abroad Withdrawal Policies</a:t>
            </a:r>
            <a:endParaRPr lang="en-US" sz="3600" dirty="0">
              <a:solidFill>
                <a:srgbClr val="F0D2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2514600"/>
            <a:ext cx="63246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9647" y="1694870"/>
            <a:ext cx="55499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800" spc="-10" dirty="0" smtClean="0">
                <a:solidFill>
                  <a:srgbClr val="000000"/>
                </a:solidFill>
                <a:latin typeface="Corbel"/>
                <a:cs typeface="Corbel"/>
              </a:rPr>
              <a:t>Other Provider Programs (CIEE, USAC)</a:t>
            </a:r>
            <a:endParaRPr sz="1800" dirty="0">
              <a:latin typeface="Corbel"/>
              <a:cs typeface="Corb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8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0C400"/>
                </a:solidFill>
              </a:rPr>
              <a:t>Study Abroad Withdrawal Policies</a:t>
            </a:r>
            <a:endParaRPr lang="en-US" sz="3600" dirty="0">
              <a:solidFill>
                <a:srgbClr val="F0C4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14600"/>
            <a:ext cx="6343650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524000"/>
            <a:ext cx="4419600" cy="5476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381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0C800"/>
                </a:solidFill>
              </a:rPr>
              <a:t>Study Abroad Withdrawal Policies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1027331"/>
            <a:ext cx="1976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Processing Charges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</a:spPr>
      <a:bodyPr wrap="square" lIns="0" tIns="0" rIns="0" bIns="0" rtlCol="0"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00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191</Words>
  <Application>Microsoft Office PowerPoint</Application>
  <PresentationFormat>On-screen Show (4:3)</PresentationFormat>
  <Paragraphs>58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Corbel</vt:lpstr>
      <vt:lpstr>Segoe UI</vt:lpstr>
      <vt:lpstr>Wingdings</vt:lpstr>
      <vt:lpstr>Wingdings 2</vt:lpstr>
      <vt:lpstr>Office Theme</vt:lpstr>
      <vt:lpstr>PowerPoint Presentation</vt:lpstr>
      <vt:lpstr>PowerPoint Presentation</vt:lpstr>
      <vt:lpstr>Study Abroad Withdrawal Policies</vt:lpstr>
      <vt:lpstr>Study Abroad Withdrawal Policies</vt:lpstr>
      <vt:lpstr>Study Abroad Withdrawal Policies</vt:lpstr>
      <vt:lpstr>Study Abroad Withdrawal Policies</vt:lpstr>
      <vt:lpstr>Exchanges</vt:lpstr>
      <vt:lpstr>Other Provider Programs (CIEE, USAC)</vt:lpstr>
      <vt:lpstr>PowerPoint Presentation</vt:lpstr>
      <vt:lpstr>PowerPoint Presentation</vt:lpstr>
      <vt:lpstr>Study Abroad Withdrawal Policies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IOWA BUSINESS PROCESSES SERIES</dc:title>
  <dc:creator>Selina Martin</dc:creator>
  <cp:lastModifiedBy>Welter, Amy</cp:lastModifiedBy>
  <cp:revision>31</cp:revision>
  <dcterms:created xsi:type="dcterms:W3CDTF">2016-08-24T14:56:47Z</dcterms:created>
  <dcterms:modified xsi:type="dcterms:W3CDTF">2016-09-28T18:58:53Z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2015-10-22T00:00:00Z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2016-08-24T00:00:00Z</vt:filetime>
  </property>
</Properties>
</file>