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5"/>
  </p:notesMasterIdLst>
  <p:sldIdLst>
    <p:sldId id="256" r:id="rId2"/>
    <p:sldId id="257" r:id="rId3"/>
    <p:sldId id="258" r:id="rId4"/>
    <p:sldId id="288" r:id="rId5"/>
    <p:sldId id="290" r:id="rId6"/>
    <p:sldId id="282" r:id="rId7"/>
    <p:sldId id="275" r:id="rId8"/>
    <p:sldId id="260" r:id="rId9"/>
    <p:sldId id="281" r:id="rId10"/>
    <p:sldId id="277" r:id="rId11"/>
    <p:sldId id="259" r:id="rId12"/>
    <p:sldId id="274" r:id="rId13"/>
    <p:sldId id="297" r:id="rId14"/>
    <p:sldId id="298" r:id="rId15"/>
    <p:sldId id="283" r:id="rId16"/>
    <p:sldId id="299" r:id="rId17"/>
    <p:sldId id="300" r:id="rId18"/>
    <p:sldId id="271" r:id="rId19"/>
    <p:sldId id="294" r:id="rId20"/>
    <p:sldId id="296" r:id="rId21"/>
    <p:sldId id="284" r:id="rId22"/>
    <p:sldId id="302" r:id="rId23"/>
    <p:sldId id="264" r:id="rId24"/>
    <p:sldId id="292" r:id="rId25"/>
    <p:sldId id="279" r:id="rId26"/>
    <p:sldId id="280" r:id="rId27"/>
    <p:sldId id="265" r:id="rId28"/>
    <p:sldId id="285" r:id="rId29"/>
    <p:sldId id="276" r:id="rId30"/>
    <p:sldId id="266" r:id="rId31"/>
    <p:sldId id="268" r:id="rId32"/>
    <p:sldId id="269" r:id="rId33"/>
    <p:sldId id="28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 Larry" initials="PL" lastIdx="1" clrIdx="0">
    <p:extLst>
      <p:ext uri="{19B8F6BF-5375-455C-9EA6-DF929625EA0E}">
        <p15:presenceInfo xmlns:p15="http://schemas.microsoft.com/office/powerpoint/2012/main" userId="S-1-5-21-527237240-963894560-725345543-287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5" autoAdjust="0"/>
    <p:restoredTop sz="94660"/>
  </p:normalViewPr>
  <p:slideViewPr>
    <p:cSldViewPr snapToGrid="0">
      <p:cViewPr varScale="1">
        <p:scale>
          <a:sx n="69" d="100"/>
          <a:sy n="69"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austin.utexas.edu\disk\io\Peace\Finance%20and%20Administration\Financial%20Services\Passport%20Office\Presentations\Passport%20Applications%20Accepted%20Per%20Fiscal%20Year%20from%202009%20to%202017%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ul\AppData\Local\Microsoft\Windows\Temporary%20Internet%20Files\Content.Outlook\HWK27R00\Passport%20FY%2016-17%20(00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dirty="0"/>
              <a:t>Number of Passport Applications by Fiscal </a:t>
            </a:r>
            <a:r>
              <a:rPr lang="en-US" sz="1200" dirty="0" smtClean="0"/>
              <a:t>Year</a:t>
            </a:r>
          </a:p>
          <a:p>
            <a:pPr>
              <a:defRPr/>
            </a:pPr>
            <a:r>
              <a:rPr lang="en-US" sz="1200" baseline="0" dirty="0" smtClean="0"/>
              <a:t>Total: 54,895</a:t>
            </a:r>
            <a:endParaRPr lang="en-US" sz="120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Number of Passport Applications by Fiscal Year</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Sheet1!$B$1:$J$1</c:f>
              <c:strCache>
                <c:ptCount val="9"/>
                <c:pt idx="0">
                  <c:v>08-09</c:v>
                </c:pt>
                <c:pt idx="1">
                  <c:v>09-10</c:v>
                </c:pt>
                <c:pt idx="2">
                  <c:v>10-11</c:v>
                </c:pt>
                <c:pt idx="3">
                  <c:v>11-12</c:v>
                </c:pt>
                <c:pt idx="4">
                  <c:v>12-13</c:v>
                </c:pt>
                <c:pt idx="5">
                  <c:v>13-14</c:v>
                </c:pt>
                <c:pt idx="6">
                  <c:v>14-15</c:v>
                </c:pt>
                <c:pt idx="7">
                  <c:v>15-16</c:v>
                </c:pt>
                <c:pt idx="8">
                  <c:v>16-17</c:v>
                </c:pt>
              </c:strCache>
            </c:strRef>
          </c:cat>
          <c:val>
            <c:numRef>
              <c:f>Sheet1!$B$2:$J$2</c:f>
              <c:numCache>
                <c:formatCode>General</c:formatCode>
                <c:ptCount val="9"/>
                <c:pt idx="0">
                  <c:v>1256</c:v>
                </c:pt>
                <c:pt idx="1">
                  <c:v>3122</c:v>
                </c:pt>
                <c:pt idx="2">
                  <c:v>2980</c:v>
                </c:pt>
                <c:pt idx="3">
                  <c:v>3526</c:v>
                </c:pt>
                <c:pt idx="4">
                  <c:v>4323</c:v>
                </c:pt>
                <c:pt idx="5">
                  <c:v>5731</c:v>
                </c:pt>
                <c:pt idx="6">
                  <c:v>8089</c:v>
                </c:pt>
                <c:pt idx="7">
                  <c:v>10322</c:v>
                </c:pt>
                <c:pt idx="8">
                  <c:v>15546</c:v>
                </c:pt>
              </c:numCache>
            </c:numRef>
          </c:val>
          <c:extLst>
            <c:ext xmlns:c16="http://schemas.microsoft.com/office/drawing/2014/chart" uri="{C3380CC4-5D6E-409C-BE32-E72D297353CC}">
              <c16:uniqueId val="{00000000-C36C-4670-8648-539A69F433F7}"/>
            </c:ext>
          </c:extLst>
        </c:ser>
        <c:dLbls>
          <c:showLegendKey val="0"/>
          <c:showVal val="0"/>
          <c:showCatName val="0"/>
          <c:showSerName val="0"/>
          <c:showPercent val="0"/>
          <c:showBubbleSize val="0"/>
        </c:dLbls>
        <c:gapWidth val="65"/>
        <c:shape val="box"/>
        <c:axId val="326862408"/>
        <c:axId val="326863584"/>
        <c:axId val="0"/>
      </c:bar3DChart>
      <c:catAx>
        <c:axId val="326862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26863584"/>
        <c:crosses val="autoZero"/>
        <c:auto val="1"/>
        <c:lblAlgn val="ctr"/>
        <c:lblOffset val="100"/>
        <c:noMultiLvlLbl val="0"/>
      </c:catAx>
      <c:valAx>
        <c:axId val="32686358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3268624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97-4B3A-9161-340C449080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97-4B3A-9161-340C449080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97-4B3A-9161-340C449080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97-4B3A-9161-340C4490806E}"/>
              </c:ext>
            </c:extLst>
          </c:dPt>
          <c:dLbls>
            <c:dLbl>
              <c:idx val="0"/>
              <c:layout/>
              <c:tx>
                <c:rich>
                  <a:bodyPr/>
                  <a:lstStyle/>
                  <a:p>
                    <a:fld id="{BEE9DE96-CF54-457B-AD63-B5A594CC89DF}" type="VALUE">
                      <a:rPr lang="en-US"/>
                      <a:pPr/>
                      <a:t>[VALUE]</a:t>
                    </a:fld>
                    <a:r>
                      <a:rPr lang="en-US" baseline="0" dirty="0"/>
                      <a:t> </a:t>
                    </a:r>
                  </a:p>
                  <a:p>
                    <a:fld id="{4E39BC7D-5CED-459E-8790-6DE4D6EF4EF1}" type="PERCENTAGE">
                      <a:rPr lang="en-US" baseline="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F97-4B3A-9161-340C4490806E}"/>
                </c:ext>
              </c:extLst>
            </c:dLbl>
            <c:dLbl>
              <c:idx val="1"/>
              <c:layout/>
              <c:tx>
                <c:rich>
                  <a:bodyPr/>
                  <a:lstStyle/>
                  <a:p>
                    <a:fld id="{67E6B35D-C36C-46D1-A248-180DB8A65085}" type="VALUE">
                      <a:rPr lang="en-US"/>
                      <a:pPr/>
                      <a:t>[VALUE]</a:t>
                    </a:fld>
                    <a:r>
                      <a:rPr lang="en-US" baseline="0" dirty="0"/>
                      <a:t> </a:t>
                    </a:r>
                  </a:p>
                  <a:p>
                    <a:fld id="{6B5ABECB-C786-48E1-AD71-2128F9A2C3FA}" type="PERCENTAGE">
                      <a:rPr lang="en-US" baseline="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F97-4B3A-9161-340C4490806E}"/>
                </c:ext>
              </c:extLst>
            </c:dLbl>
            <c:dLbl>
              <c:idx val="2"/>
              <c:layout/>
              <c:tx>
                <c:rich>
                  <a:bodyPr/>
                  <a:lstStyle/>
                  <a:p>
                    <a:fld id="{21E4EBBA-F201-4AA7-865D-E9CDB9579165}" type="VALUE">
                      <a:rPr lang="en-US" baseline="0">
                        <a:solidFill>
                          <a:sysClr val="windowText" lastClr="000000"/>
                        </a:solidFill>
                      </a:rPr>
                      <a:pPr/>
                      <a:t>[VALUE]</a:t>
                    </a:fld>
                    <a:r>
                      <a:rPr lang="en-US" baseline="0" dirty="0">
                        <a:solidFill>
                          <a:sysClr val="windowText" lastClr="000000"/>
                        </a:solidFill>
                      </a:rPr>
                      <a:t> </a:t>
                    </a:r>
                  </a:p>
                  <a:p>
                    <a:fld id="{5C46A168-5BF9-4999-82AE-CCDEF0D981F7}" type="PERCENTAGE">
                      <a:rPr lang="en-US" baseline="0">
                        <a:solidFill>
                          <a:sysClr val="windowText" lastClr="000000"/>
                        </a:solidFill>
                      </a:rPr>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F97-4B3A-9161-340C4490806E}"/>
                </c:ext>
              </c:extLst>
            </c:dLbl>
            <c:dLbl>
              <c:idx val="3"/>
              <c:layout/>
              <c:tx>
                <c:rich>
                  <a:bodyPr/>
                  <a:lstStyle/>
                  <a:p>
                    <a:fld id="{CE4A0E66-F5E7-4791-B8DC-244D5B823531}" type="VALUE">
                      <a:rPr lang="en-US"/>
                      <a:pPr/>
                      <a:t>[VALUE]</a:t>
                    </a:fld>
                    <a:r>
                      <a:rPr lang="en-US" baseline="0" dirty="0"/>
                      <a:t> </a:t>
                    </a:r>
                  </a:p>
                  <a:p>
                    <a:fld id="{148106F9-67F0-4D56-A6B2-BAAB0BBE72BE}" type="PERCENTAGE">
                      <a:rPr lang="en-US" baseline="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1F97-4B3A-9161-340C4490806E}"/>
                </c:ext>
              </c:extLst>
            </c:dLbl>
            <c:numFmt formatCode="0%" sourceLinked="0"/>
            <c:spPr>
              <a:solidFill>
                <a:sysClr val="window" lastClr="FFFFFF"/>
              </a:solidFill>
              <a:ln>
                <a:solidFill>
                  <a:schemeClr val="tx1"/>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'Expense Chart Data'!$B$2:$B$5</c:f>
              <c:strCache>
                <c:ptCount val="4"/>
                <c:pt idx="0">
                  <c:v>Salaries</c:v>
                </c:pt>
                <c:pt idx="1">
                  <c:v>Fringe</c:v>
                </c:pt>
                <c:pt idx="2">
                  <c:v>Part-time and Student Staff</c:v>
                </c:pt>
                <c:pt idx="3">
                  <c:v>Operating Expenses</c:v>
                </c:pt>
              </c:strCache>
            </c:strRef>
          </c:cat>
          <c:val>
            <c:numRef>
              <c:f>'Expense Chart Data'!$C$2:$C$5</c:f>
              <c:numCache>
                <c:formatCode>_("$"* #,##0_);_("$"* \(#,##0\);_("$"* "-"_);_(@_)</c:formatCode>
                <c:ptCount val="4"/>
                <c:pt idx="0">
                  <c:v>87216.02</c:v>
                </c:pt>
                <c:pt idx="1">
                  <c:v>35313.660000000003</c:v>
                </c:pt>
                <c:pt idx="2">
                  <c:v>56758.1</c:v>
                </c:pt>
                <c:pt idx="3">
                  <c:v>37724.51</c:v>
                </c:pt>
              </c:numCache>
            </c:numRef>
          </c:val>
          <c:extLst>
            <c:ext xmlns:c16="http://schemas.microsoft.com/office/drawing/2014/chart" uri="{C3380CC4-5D6E-409C-BE32-E72D297353CC}">
              <c16:uniqueId val="{00000008-1F97-4B3A-9161-340C4490806E}"/>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1F97-4B3A-9161-340C449080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1F97-4B3A-9161-340C449080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1F97-4B3A-9161-340C449080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1F97-4B3A-9161-340C449080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'Expense Chart Data'!$B$2:$B$5</c:f>
              <c:strCache>
                <c:ptCount val="4"/>
                <c:pt idx="0">
                  <c:v>Salaries</c:v>
                </c:pt>
                <c:pt idx="1">
                  <c:v>Fringe</c:v>
                </c:pt>
                <c:pt idx="2">
                  <c:v>Part-time and Student Staff</c:v>
                </c:pt>
                <c:pt idx="3">
                  <c:v>Operating Expenses</c:v>
                </c:pt>
              </c:strCache>
            </c:strRef>
          </c:cat>
          <c:val>
            <c:numRef>
              <c:f>'Expense Chart Data'!$D$2:$D$5</c:f>
              <c:numCache>
                <c:formatCode>0.0%</c:formatCode>
                <c:ptCount val="4"/>
                <c:pt idx="0">
                  <c:v>0.40189438118919441</c:v>
                </c:pt>
                <c:pt idx="1">
                  <c:v>0.16272654419710517</c:v>
                </c:pt>
                <c:pt idx="2">
                  <c:v>0.26154325176698517</c:v>
                </c:pt>
                <c:pt idx="3">
                  <c:v>0.17383582284671528</c:v>
                </c:pt>
              </c:numCache>
            </c:numRef>
          </c:val>
          <c:extLst>
            <c:ext xmlns:c16="http://schemas.microsoft.com/office/drawing/2014/chart" uri="{C3380CC4-5D6E-409C-BE32-E72D297353CC}">
              <c16:uniqueId val="{00000011-1F97-4B3A-9161-340C4490806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Comparison of Product</a:t>
            </a:r>
            <a:r>
              <a:rPr lang="en-US" baseline="0" dirty="0"/>
              <a:t> Sales Over Fiscal Years</a:t>
            </a:r>
            <a:endParaRPr lang="en-US" dirty="0"/>
          </a:p>
        </c:rich>
      </c:tx>
      <c:layout>
        <c:manualLayout>
          <c:xMode val="edge"/>
          <c:yMode val="edge"/>
          <c:x val="0.15841666666666668"/>
          <c:y val="4.5769901867777935E-2"/>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22003018372703412"/>
          <c:y val="0.25583296879556722"/>
          <c:w val="0.59165157480314967"/>
          <c:h val="0.46592957130358703"/>
        </c:manualLayout>
      </c:layout>
      <c:bar3DChart>
        <c:barDir val="col"/>
        <c:grouping val="clustered"/>
        <c:varyColors val="0"/>
        <c:ser>
          <c:idx val="0"/>
          <c:order val="0"/>
          <c:tx>
            <c:strRef>
              <c:f>'Fiscal Year Comparison'!$T$2</c:f>
              <c:strCache>
                <c:ptCount val="1"/>
                <c:pt idx="0">
                  <c:v>FY08-09</c:v>
                </c:pt>
              </c:strCache>
            </c:strRef>
          </c:tx>
          <c:spPr>
            <a:solidFill>
              <a:schemeClr val="tx2">
                <a:lumMod val="60000"/>
                <a:lumOff val="40000"/>
              </a:schemeClr>
            </a:solidFill>
          </c:spPr>
          <c:invertIfNegative val="0"/>
          <c:cat>
            <c:strRef>
              <c:f>'Fiscal Year Comparison'!$S$3:$S$7</c:f>
              <c:strCache>
                <c:ptCount val="5"/>
                <c:pt idx="0">
                  <c:v>Passports</c:v>
                </c:pt>
                <c:pt idx="1">
                  <c:v>ISIC</c:v>
                </c:pt>
                <c:pt idx="2">
                  <c:v>Photos</c:v>
                </c:pt>
                <c:pt idx="3">
                  <c:v>Lonely Planet</c:v>
                </c:pt>
                <c:pt idx="4">
                  <c:v>Others</c:v>
                </c:pt>
              </c:strCache>
            </c:strRef>
          </c:cat>
          <c:val>
            <c:numRef>
              <c:f>'Fiscal Year Comparison'!$T$3:$T$7</c:f>
              <c:numCache>
                <c:formatCode>_("$"* #,##0_);_("$"* \(#,##0\);_("$"* "-"??_);_(@_)</c:formatCode>
                <c:ptCount val="5"/>
                <c:pt idx="0">
                  <c:v>31394</c:v>
                </c:pt>
                <c:pt idx="1">
                  <c:v>38260</c:v>
                </c:pt>
                <c:pt idx="2">
                  <c:v>26464.75</c:v>
                </c:pt>
                <c:pt idx="3">
                  <c:v>1333.85</c:v>
                </c:pt>
                <c:pt idx="4">
                  <c:v>1936.9700000000003</c:v>
                </c:pt>
              </c:numCache>
            </c:numRef>
          </c:val>
          <c:extLst>
            <c:ext xmlns:c16="http://schemas.microsoft.com/office/drawing/2014/chart" uri="{C3380CC4-5D6E-409C-BE32-E72D297353CC}">
              <c16:uniqueId val="{00000000-B2AD-407F-8B25-4809A9E21E65}"/>
            </c:ext>
          </c:extLst>
        </c:ser>
        <c:ser>
          <c:idx val="1"/>
          <c:order val="1"/>
          <c:tx>
            <c:strRef>
              <c:f>'Fiscal Year Comparison'!$U$2</c:f>
              <c:strCache>
                <c:ptCount val="1"/>
                <c:pt idx="0">
                  <c:v>FY09-10</c:v>
                </c:pt>
              </c:strCache>
            </c:strRef>
          </c:tx>
          <c:spPr>
            <a:solidFill>
              <a:schemeClr val="accent4">
                <a:lumMod val="60000"/>
                <a:lumOff val="40000"/>
              </a:schemeClr>
            </a:solidFill>
          </c:spPr>
          <c:invertIfNegative val="0"/>
          <c:cat>
            <c:strRef>
              <c:f>'Fiscal Year Comparison'!$S$3:$S$7</c:f>
              <c:strCache>
                <c:ptCount val="5"/>
                <c:pt idx="0">
                  <c:v>Passports</c:v>
                </c:pt>
                <c:pt idx="1">
                  <c:v>ISIC</c:v>
                </c:pt>
                <c:pt idx="2">
                  <c:v>Photos</c:v>
                </c:pt>
                <c:pt idx="3">
                  <c:v>Lonely Planet</c:v>
                </c:pt>
                <c:pt idx="4">
                  <c:v>Others</c:v>
                </c:pt>
              </c:strCache>
            </c:strRef>
          </c:cat>
          <c:val>
            <c:numRef>
              <c:f>'Fiscal Year Comparison'!$U$3:$U$7</c:f>
              <c:numCache>
                <c:formatCode>_("$"* #,##0_);_("$"* \(#,##0\);_("$"* "-"??_);_(@_)</c:formatCode>
                <c:ptCount val="5"/>
                <c:pt idx="0">
                  <c:v>78055</c:v>
                </c:pt>
                <c:pt idx="1">
                  <c:v>44510</c:v>
                </c:pt>
                <c:pt idx="2">
                  <c:v>39988</c:v>
                </c:pt>
                <c:pt idx="3">
                  <c:v>1593.01</c:v>
                </c:pt>
                <c:pt idx="4">
                  <c:v>3306.369999999999</c:v>
                </c:pt>
              </c:numCache>
            </c:numRef>
          </c:val>
          <c:extLst>
            <c:ext xmlns:c16="http://schemas.microsoft.com/office/drawing/2014/chart" uri="{C3380CC4-5D6E-409C-BE32-E72D297353CC}">
              <c16:uniqueId val="{00000001-B2AD-407F-8B25-4809A9E21E65}"/>
            </c:ext>
          </c:extLst>
        </c:ser>
        <c:ser>
          <c:idx val="2"/>
          <c:order val="2"/>
          <c:tx>
            <c:strRef>
              <c:f>'Fiscal Year Comparison'!$V$2</c:f>
              <c:strCache>
                <c:ptCount val="1"/>
                <c:pt idx="0">
                  <c:v>FY10-11</c:v>
                </c:pt>
              </c:strCache>
            </c:strRef>
          </c:tx>
          <c:spPr>
            <a:solidFill>
              <a:schemeClr val="accent3">
                <a:lumMod val="60000"/>
                <a:lumOff val="40000"/>
              </a:schemeClr>
            </a:solidFill>
          </c:spPr>
          <c:invertIfNegative val="0"/>
          <c:cat>
            <c:strRef>
              <c:f>'Fiscal Year Comparison'!$S$3:$S$7</c:f>
              <c:strCache>
                <c:ptCount val="5"/>
                <c:pt idx="0">
                  <c:v>Passports</c:v>
                </c:pt>
                <c:pt idx="1">
                  <c:v>ISIC</c:v>
                </c:pt>
                <c:pt idx="2">
                  <c:v>Photos</c:v>
                </c:pt>
                <c:pt idx="3">
                  <c:v>Lonely Planet</c:v>
                </c:pt>
                <c:pt idx="4">
                  <c:v>Others</c:v>
                </c:pt>
              </c:strCache>
            </c:strRef>
          </c:cat>
          <c:val>
            <c:numRef>
              <c:f>'Fiscal Year Comparison'!$V$3:$V$7</c:f>
              <c:numCache>
                <c:formatCode>_("$"* #,##0_);_("$"* \(#,##0\);_("$"* "-"??_);_(@_)</c:formatCode>
                <c:ptCount val="5"/>
                <c:pt idx="0">
                  <c:v>74493</c:v>
                </c:pt>
                <c:pt idx="1">
                  <c:v>13668</c:v>
                </c:pt>
                <c:pt idx="2">
                  <c:v>31504</c:v>
                </c:pt>
                <c:pt idx="3">
                  <c:v>63.3</c:v>
                </c:pt>
                <c:pt idx="4">
                  <c:v>3305</c:v>
                </c:pt>
              </c:numCache>
            </c:numRef>
          </c:val>
          <c:extLst>
            <c:ext xmlns:c16="http://schemas.microsoft.com/office/drawing/2014/chart" uri="{C3380CC4-5D6E-409C-BE32-E72D297353CC}">
              <c16:uniqueId val="{00000002-B2AD-407F-8B25-4809A9E21E65}"/>
            </c:ext>
          </c:extLst>
        </c:ser>
        <c:ser>
          <c:idx val="3"/>
          <c:order val="3"/>
          <c:tx>
            <c:strRef>
              <c:f>'Fiscal Year Comparison'!$W$2</c:f>
              <c:strCache>
                <c:ptCount val="1"/>
                <c:pt idx="0">
                  <c:v>FY11-12</c:v>
                </c:pt>
              </c:strCache>
            </c:strRef>
          </c:tx>
          <c:invertIfNegative val="0"/>
          <c:cat>
            <c:strRef>
              <c:f>'Fiscal Year Comparison'!$S$3:$S$7</c:f>
              <c:strCache>
                <c:ptCount val="5"/>
                <c:pt idx="0">
                  <c:v>Passports</c:v>
                </c:pt>
                <c:pt idx="1">
                  <c:v>ISIC</c:v>
                </c:pt>
                <c:pt idx="2">
                  <c:v>Photos</c:v>
                </c:pt>
                <c:pt idx="3">
                  <c:v>Lonely Planet</c:v>
                </c:pt>
                <c:pt idx="4">
                  <c:v>Others</c:v>
                </c:pt>
              </c:strCache>
            </c:strRef>
          </c:cat>
          <c:val>
            <c:numRef>
              <c:f>'Fiscal Year Comparison'!$W$3:$W$7</c:f>
              <c:numCache>
                <c:formatCode>_("$"* #,##0_);_("$"* \(#,##0\);_("$"* "-"??_);_(@_)</c:formatCode>
                <c:ptCount val="5"/>
                <c:pt idx="0">
                  <c:v>88150</c:v>
                </c:pt>
                <c:pt idx="1">
                  <c:v>9208</c:v>
                </c:pt>
                <c:pt idx="2">
                  <c:v>37485.32</c:v>
                </c:pt>
                <c:pt idx="4">
                  <c:v>1740</c:v>
                </c:pt>
              </c:numCache>
            </c:numRef>
          </c:val>
          <c:extLst>
            <c:ext xmlns:c16="http://schemas.microsoft.com/office/drawing/2014/chart" uri="{C3380CC4-5D6E-409C-BE32-E72D297353CC}">
              <c16:uniqueId val="{00000003-B2AD-407F-8B25-4809A9E21E65}"/>
            </c:ext>
          </c:extLst>
        </c:ser>
        <c:dLbls>
          <c:showLegendKey val="0"/>
          <c:showVal val="0"/>
          <c:showCatName val="0"/>
          <c:showSerName val="0"/>
          <c:showPercent val="0"/>
          <c:showBubbleSize val="0"/>
        </c:dLbls>
        <c:gapWidth val="150"/>
        <c:shape val="box"/>
        <c:axId val="938699264"/>
        <c:axId val="940797312"/>
        <c:axId val="0"/>
      </c:bar3DChart>
      <c:catAx>
        <c:axId val="938699264"/>
        <c:scaling>
          <c:orientation val="minMax"/>
        </c:scaling>
        <c:delete val="0"/>
        <c:axPos val="b"/>
        <c:numFmt formatCode="General" sourceLinked="1"/>
        <c:majorTickMark val="out"/>
        <c:minorTickMark val="none"/>
        <c:tickLblPos val="nextTo"/>
        <c:crossAx val="940797312"/>
        <c:crosses val="autoZero"/>
        <c:auto val="1"/>
        <c:lblAlgn val="ctr"/>
        <c:lblOffset val="100"/>
        <c:noMultiLvlLbl val="0"/>
      </c:catAx>
      <c:valAx>
        <c:axId val="940797312"/>
        <c:scaling>
          <c:orientation val="minMax"/>
        </c:scaling>
        <c:delete val="0"/>
        <c:axPos val="l"/>
        <c:majorGridlines/>
        <c:numFmt formatCode="_(&quot;$&quot;* #,##0_);_(&quot;$&quot;* \(#,##0\);_(&quot;$&quot;* &quot;-&quot;??_);_(@_)" sourceLinked="1"/>
        <c:majorTickMark val="out"/>
        <c:minorTickMark val="none"/>
        <c:tickLblPos val="nextTo"/>
        <c:crossAx val="9386992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[Time of Day Count FY 09-10.xlsx]qry_timeofdaycount!PivotTable1</c:name>
    <c:fmtId val="-1"/>
  </c:pivotSource>
  <c:chart>
    <c:title>
      <c:tx>
        <c:rich>
          <a:bodyPr/>
          <a:lstStyle/>
          <a:p>
            <a:pPr>
              <a:defRPr b="0">
                <a:latin typeface="+mn-lt"/>
              </a:defRPr>
            </a:pPr>
            <a:r>
              <a:rPr lang="en-US" b="0" dirty="0">
                <a:latin typeface="+mn-lt"/>
              </a:rPr>
              <a:t>Total Customer Flow,</a:t>
            </a:r>
            <a:r>
              <a:rPr lang="en-US" b="0" baseline="0" dirty="0">
                <a:latin typeface="+mn-lt"/>
              </a:rPr>
              <a:t> by Hour</a:t>
            </a:r>
          </a:p>
          <a:p>
            <a:pPr>
              <a:defRPr b="0">
                <a:latin typeface="+mn-lt"/>
              </a:defRPr>
            </a:pPr>
            <a:r>
              <a:rPr lang="en-US" sz="1000" b="0" baseline="0" dirty="0" smtClean="0">
                <a:latin typeface="+mn-lt"/>
              </a:rPr>
              <a:t>3,617 Total Customers</a:t>
            </a:r>
          </a:p>
          <a:p>
            <a:pPr>
              <a:defRPr b="0">
                <a:latin typeface="+mn-lt"/>
              </a:defRPr>
            </a:pPr>
            <a:r>
              <a:rPr lang="en-US" sz="1000" b="0" baseline="0" dirty="0" smtClean="0">
                <a:latin typeface="+mn-lt"/>
              </a:rPr>
              <a:t> (FY </a:t>
            </a:r>
            <a:r>
              <a:rPr lang="en-US" sz="1000" b="0" baseline="0" dirty="0">
                <a:latin typeface="+mn-lt"/>
              </a:rPr>
              <a:t>2009-10)</a:t>
            </a:r>
            <a:endParaRPr lang="en-US" sz="1000" b="0" dirty="0">
              <a:latin typeface="+mn-lt"/>
            </a:endParaRPr>
          </a:p>
        </c:rich>
      </c:tx>
      <c:layout/>
      <c:overlay val="0"/>
    </c:title>
    <c:autoTitleDeleted val="0"/>
    <c:pivotFmts>
      <c:pivotFmt>
        <c:idx val="0"/>
        <c:marker>
          <c:symbol val="none"/>
        </c:marker>
      </c:pivotFmt>
      <c:pivotFmt>
        <c:idx val="1"/>
        <c:marker>
          <c:symbol val="none"/>
        </c:marker>
      </c:pivotFmt>
      <c:pivotFmt>
        <c:idx val="2"/>
        <c:marker>
          <c:symbol val="none"/>
        </c:marker>
      </c:pivotFmt>
    </c:pivotFmts>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qry_timeofdaycount!$E$1</c:f>
              <c:strCache>
                <c:ptCount val="1"/>
                <c:pt idx="0">
                  <c:v>Total</c:v>
                </c:pt>
              </c:strCache>
            </c:strRef>
          </c:tx>
          <c:spPr>
            <a:gradFill rotWithShape="1">
              <a:gsLst>
                <a:gs pos="0">
                  <a:srgbClr val="FEA022">
                    <a:tint val="50000"/>
                    <a:satMod val="300000"/>
                  </a:srgbClr>
                </a:gs>
                <a:gs pos="35000">
                  <a:srgbClr val="FEA022">
                    <a:tint val="37000"/>
                    <a:satMod val="300000"/>
                  </a:srgbClr>
                </a:gs>
                <a:gs pos="100000">
                  <a:srgbClr val="FEA022">
                    <a:tint val="15000"/>
                    <a:satMod val="350000"/>
                  </a:srgbClr>
                </a:gs>
              </a:gsLst>
              <a:lin ang="16200000" scaled="1"/>
            </a:gradFill>
            <a:ln w="9525" cap="flat" cmpd="sng" algn="ctr">
              <a:solidFill>
                <a:srgbClr val="FEA022">
                  <a:shade val="95000"/>
                  <a:satMod val="105000"/>
                </a:srgbClr>
              </a:solidFill>
              <a:prstDash val="solid"/>
            </a:ln>
            <a:effectLst>
              <a:outerShdw blurRad="40000" dist="20000" dir="5400000" rotWithShape="0">
                <a:srgbClr val="000000">
                  <a:alpha val="38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qry_timeofdaycount!$D$2:$D$11</c:f>
              <c:strCache>
                <c:ptCount val="9"/>
                <c:pt idx="0">
                  <c:v>8 AM</c:v>
                </c:pt>
                <c:pt idx="1">
                  <c:v>9 AM</c:v>
                </c:pt>
                <c:pt idx="2">
                  <c:v>10 AM</c:v>
                </c:pt>
                <c:pt idx="3">
                  <c:v>11 AM</c:v>
                </c:pt>
                <c:pt idx="4">
                  <c:v>12 PM</c:v>
                </c:pt>
                <c:pt idx="5">
                  <c:v>1 PM</c:v>
                </c:pt>
                <c:pt idx="6">
                  <c:v>2 PM</c:v>
                </c:pt>
                <c:pt idx="7">
                  <c:v>3 PM</c:v>
                </c:pt>
                <c:pt idx="8">
                  <c:v>4 PM</c:v>
                </c:pt>
              </c:strCache>
            </c:strRef>
          </c:cat>
          <c:val>
            <c:numRef>
              <c:f>qry_timeofdaycount!$E$2:$E$11</c:f>
              <c:numCache>
                <c:formatCode>General</c:formatCode>
                <c:ptCount val="9"/>
                <c:pt idx="0">
                  <c:v>5</c:v>
                </c:pt>
                <c:pt idx="1">
                  <c:v>392</c:v>
                </c:pt>
                <c:pt idx="2">
                  <c:v>412</c:v>
                </c:pt>
                <c:pt idx="3">
                  <c:v>514</c:v>
                </c:pt>
                <c:pt idx="4">
                  <c:v>47</c:v>
                </c:pt>
                <c:pt idx="5">
                  <c:v>738</c:v>
                </c:pt>
                <c:pt idx="6">
                  <c:v>715</c:v>
                </c:pt>
                <c:pt idx="7">
                  <c:v>734</c:v>
                </c:pt>
                <c:pt idx="8">
                  <c:v>60</c:v>
                </c:pt>
              </c:numCache>
            </c:numRef>
          </c:val>
          <c:extLst>
            <c:ext xmlns:c16="http://schemas.microsoft.com/office/drawing/2014/chart" uri="{C3380CC4-5D6E-409C-BE32-E72D297353CC}">
              <c16:uniqueId val="{00000000-0D0C-482D-8E7F-19EC5A7F1967}"/>
            </c:ext>
          </c:extLst>
        </c:ser>
        <c:dLbls>
          <c:showLegendKey val="0"/>
          <c:showVal val="0"/>
          <c:showCatName val="0"/>
          <c:showSerName val="0"/>
          <c:showPercent val="0"/>
          <c:showBubbleSize val="0"/>
        </c:dLbls>
        <c:gapWidth val="150"/>
        <c:shape val="box"/>
        <c:axId val="49080320"/>
        <c:axId val="86147648"/>
        <c:axId val="0"/>
      </c:bar3DChart>
      <c:catAx>
        <c:axId val="49080320"/>
        <c:scaling>
          <c:orientation val="minMax"/>
        </c:scaling>
        <c:delete val="0"/>
        <c:axPos val="b"/>
        <c:numFmt formatCode="General" sourceLinked="0"/>
        <c:majorTickMark val="out"/>
        <c:minorTickMark val="none"/>
        <c:tickLblPos val="nextTo"/>
        <c:crossAx val="86147648"/>
        <c:crosses val="autoZero"/>
        <c:auto val="1"/>
        <c:lblAlgn val="ctr"/>
        <c:lblOffset val="100"/>
        <c:noMultiLvlLbl val="0"/>
      </c:catAx>
      <c:valAx>
        <c:axId val="86147648"/>
        <c:scaling>
          <c:orientation val="minMax"/>
        </c:scaling>
        <c:delete val="0"/>
        <c:axPos val="l"/>
        <c:majorGridlines/>
        <c:numFmt formatCode="General" sourceLinked="1"/>
        <c:majorTickMark val="out"/>
        <c:minorTickMark val="none"/>
        <c:tickLblPos val="nextTo"/>
        <c:crossAx val="49080320"/>
        <c:crosses val="autoZero"/>
        <c:crossBetween val="between"/>
      </c:valAx>
    </c:plotArea>
    <c:plotVisOnly val="1"/>
    <c:dispBlanksAs val="gap"/>
    <c:showDLblsOverMax val="0"/>
  </c:chart>
  <c:spPr>
    <a:ln>
      <a:noFill/>
    </a:ln>
  </c:spPr>
  <c:externalData r:id="rId2">
    <c:autoUpdate val="0"/>
  </c:externalData>
  <c:extLst>
    <c:ext xmlns:c14="http://schemas.microsoft.com/office/drawing/2007/8/2/chart" uri="{781A3756-C4B2-4CAC-9D66-4F8BD8637D16}">
      <c14:pivotOptions>
        <c14:dropZoneFilter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[Book2]Sheet1!PivotTable1</c:name>
    <c:fmtId val="-1"/>
  </c:pivotSource>
  <c:chart>
    <c:title>
      <c:tx>
        <c:rich>
          <a:bodyPr/>
          <a:lstStyle/>
          <a:p>
            <a:pPr>
              <a:defRPr>
                <a:solidFill>
                  <a:schemeClr val="tx2"/>
                </a:solidFill>
              </a:defRPr>
            </a:pPr>
            <a:r>
              <a:rPr lang="en-US" sz="1400" b="0" dirty="0">
                <a:solidFill>
                  <a:schemeClr val="tx1"/>
                </a:solidFill>
                <a:latin typeface="Century Gothic" pitchFamily="34" charset="0"/>
              </a:rPr>
              <a:t>Customer Segments, FY 2008-09</a:t>
            </a:r>
          </a:p>
          <a:p>
            <a:pPr>
              <a:defRPr>
                <a:solidFill>
                  <a:schemeClr val="tx2"/>
                </a:solidFill>
              </a:defRPr>
            </a:pPr>
            <a:r>
              <a:rPr lang="en-US" sz="1200" b="0" dirty="0">
                <a:solidFill>
                  <a:schemeClr val="tx1"/>
                </a:solidFill>
                <a:latin typeface="Century Gothic" pitchFamily="34" charset="0"/>
              </a:rPr>
              <a:t>(2,774 </a:t>
            </a:r>
            <a:r>
              <a:rPr lang="en-US" sz="1200" b="0" dirty="0" smtClean="0">
                <a:solidFill>
                  <a:schemeClr val="tx1"/>
                </a:solidFill>
                <a:latin typeface="Century Gothic" pitchFamily="34" charset="0"/>
              </a:rPr>
              <a:t>total customers)</a:t>
            </a:r>
            <a:endParaRPr lang="en-US" sz="1200" b="0" dirty="0">
              <a:solidFill>
                <a:schemeClr val="tx1"/>
              </a:solidFill>
              <a:latin typeface="Century Gothic" pitchFamily="34" charset="0"/>
            </a:endParaRPr>
          </a:p>
        </c:rich>
      </c:tx>
      <c:layout>
        <c:manualLayout>
          <c:xMode val="edge"/>
          <c:yMode val="edge"/>
          <c:x val="0.13015826771653544"/>
          <c:y val="4.6296313173050878E-2"/>
        </c:manualLayout>
      </c:layout>
      <c:overlay val="0"/>
    </c:title>
    <c:autoTitleDeleted val="0"/>
    <c:pivotFmts>
      <c:pivotFmt>
        <c:idx val="0"/>
        <c:marker>
          <c:symbol val="none"/>
        </c:marker>
        <c:dLbl>
          <c:idx val="0"/>
          <c:spPr/>
          <c:txPr>
            <a:bodyPr/>
            <a:lstStyle/>
            <a:p>
              <a:pPr>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144823018617985E-2"/>
              <c:y val="-5.3577938174394865E-2"/>
            </c:manualLayout>
          </c:layout>
          <c:showLegendKey val="0"/>
          <c:showVal val="1"/>
          <c:showCatName val="1"/>
          <c:showSerName val="0"/>
          <c:showPercent val="1"/>
          <c:showBubbleSize val="0"/>
          <c:separator>; </c:separator>
          <c:extLst>
            <c:ext xmlns:c15="http://schemas.microsoft.com/office/drawing/2012/chart" uri="{CE6537A1-D6FC-4f65-9D91-7224C49458BB}"/>
          </c:extLst>
        </c:dLbl>
      </c:pivotFmt>
      <c:pivotFmt>
        <c:idx val="2"/>
        <c:dLbl>
          <c:idx val="0"/>
          <c:layout>
            <c:manualLayout>
              <c:x val="-3.9911497044177888E-2"/>
              <c:y val="-1.9914698162729659E-3"/>
            </c:manualLayout>
          </c:layout>
          <c:showLegendKey val="0"/>
          <c:showVal val="1"/>
          <c:showCatName val="1"/>
          <c:showSerName val="0"/>
          <c:showPercent val="1"/>
          <c:showBubbleSize val="0"/>
          <c:separator>; </c:separator>
          <c:extLst>
            <c:ext xmlns:c15="http://schemas.microsoft.com/office/drawing/2012/chart" uri="{CE6537A1-D6FC-4f65-9D91-7224C49458BB}"/>
          </c:extLst>
        </c:dLbl>
      </c:pivotFmt>
      <c:pivotFmt>
        <c:idx val="3"/>
        <c:dLbl>
          <c:idx val="0"/>
          <c:layout>
            <c:manualLayout>
              <c:x val="-6.4304952535138918E-3"/>
              <c:y val="4.6064450277048724E-2"/>
            </c:manualLayout>
          </c:layout>
          <c:showLegendKey val="0"/>
          <c:showVal val="1"/>
          <c:showCatName val="1"/>
          <c:showSerName val="0"/>
          <c:showPercent val="1"/>
          <c:showBubbleSize val="0"/>
          <c:separator>; </c:separator>
          <c:extLst>
            <c:ext xmlns:c15="http://schemas.microsoft.com/office/drawing/2012/chart" uri="{CE6537A1-D6FC-4f65-9D91-7224C49458BB}"/>
          </c:extLst>
        </c:dLbl>
      </c:pivotFmt>
      <c:pivotFmt>
        <c:idx val="4"/>
        <c:marker>
          <c:symbol val="none"/>
        </c:marker>
        <c:dLbl>
          <c:idx val="0"/>
          <c:spPr/>
          <c:txPr>
            <a:bodyPr/>
            <a:lstStyle/>
            <a:p>
              <a:pPr>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3.9911497044177888E-2"/>
              <c:y val="-1.9914698162729659E-3"/>
            </c:manualLayout>
          </c:layout>
          <c:showLegendKey val="0"/>
          <c:showVal val="1"/>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4304952535138918E-3"/>
              <c:y val="4.6064450277048724E-2"/>
            </c:manualLayout>
          </c:layout>
          <c:showLegendKey val="0"/>
          <c:showVal val="1"/>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4.8144823018617985E-2"/>
              <c:y val="-5.3577938174394865E-2"/>
            </c:manualLayout>
          </c:layout>
          <c:showLegendKey val="0"/>
          <c:showVal val="1"/>
          <c:showCatName val="1"/>
          <c:showSerName val="0"/>
          <c:showPercent val="1"/>
          <c:showBubbleSize val="0"/>
          <c:separator>; </c:separator>
          <c:extLst>
            <c:ext xmlns:c15="http://schemas.microsoft.com/office/drawing/2012/chart" uri="{CE6537A1-D6FC-4f65-9D91-7224C49458BB}"/>
          </c:extLst>
        </c:dLbl>
      </c:pivotFmt>
    </c:pivotFmts>
    <c:view3D>
      <c:rotX val="30"/>
      <c:rotY val="200"/>
      <c:rAngAx val="0"/>
    </c:view3D>
    <c:floor>
      <c:thickness val="0"/>
    </c:floor>
    <c:sideWall>
      <c:thickness val="0"/>
    </c:sideWall>
    <c:backWall>
      <c:thickness val="0"/>
    </c:backWall>
    <c:plotArea>
      <c:layout>
        <c:manualLayout>
          <c:layoutTarget val="inner"/>
          <c:xMode val="edge"/>
          <c:yMode val="edge"/>
          <c:x val="0.11757795275590553"/>
          <c:y val="0.25358495683324472"/>
          <c:w val="0.72325564304461931"/>
          <c:h val="0.57305211907703379"/>
        </c:manualLayout>
      </c:layout>
      <c:pie3DChart>
        <c:varyColors val="1"/>
        <c:ser>
          <c:idx val="0"/>
          <c:order val="0"/>
          <c:tx>
            <c:strRef>
              <c:f>Sheet1!$F$3</c:f>
              <c:strCache>
                <c:ptCount val="1"/>
                <c:pt idx="0">
                  <c:v>Total</c:v>
                </c:pt>
              </c:strCache>
            </c:strRef>
          </c:tx>
          <c:explosion val="23"/>
          <c:dPt>
            <c:idx val="0"/>
            <c:bubble3D val="0"/>
            <c:spPr>
              <a:gradFill rotWithShape="1">
                <a:gsLst>
                  <a:gs pos="0">
                    <a:srgbClr val="FEA022">
                      <a:tint val="50000"/>
                      <a:satMod val="300000"/>
                    </a:srgbClr>
                  </a:gs>
                  <a:gs pos="35000">
                    <a:srgbClr val="FEA022">
                      <a:tint val="37000"/>
                      <a:satMod val="300000"/>
                    </a:srgbClr>
                  </a:gs>
                  <a:gs pos="100000">
                    <a:srgbClr val="FEA022">
                      <a:tint val="15000"/>
                      <a:satMod val="350000"/>
                    </a:srgbClr>
                  </a:gs>
                </a:gsLst>
                <a:lin ang="16200000" scaled="1"/>
              </a:gradFill>
              <a:ln w="9525" cap="flat" cmpd="sng" algn="ctr">
                <a:solidFill>
                  <a:srgbClr val="FEA022">
                    <a:shade val="95000"/>
                    <a:satMod val="105000"/>
                  </a:srgb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F60F-4E38-92FE-30F2F01604AF}"/>
              </c:ext>
            </c:extLst>
          </c:dPt>
          <c:dPt>
            <c:idx val="1"/>
            <c:bubble3D val="0"/>
            <c:spPr>
              <a:gradFill rotWithShape="1">
                <a:gsLst>
                  <a:gs pos="0">
                    <a:srgbClr val="FF6700">
                      <a:tint val="50000"/>
                      <a:satMod val="300000"/>
                    </a:srgbClr>
                  </a:gs>
                  <a:gs pos="35000">
                    <a:srgbClr val="FF6700">
                      <a:tint val="37000"/>
                      <a:satMod val="300000"/>
                    </a:srgbClr>
                  </a:gs>
                  <a:gs pos="100000">
                    <a:srgbClr val="FF6700">
                      <a:tint val="15000"/>
                      <a:satMod val="350000"/>
                    </a:srgbClr>
                  </a:gs>
                </a:gsLst>
                <a:lin ang="16200000" scaled="1"/>
              </a:gradFill>
              <a:ln w="9525" cap="flat" cmpd="sng" algn="ctr">
                <a:solidFill>
                  <a:srgbClr val="FF6700">
                    <a:shade val="95000"/>
                    <a:satMod val="105000"/>
                  </a:srgb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F60F-4E38-92FE-30F2F01604AF}"/>
              </c:ext>
            </c:extLst>
          </c:dPt>
          <c:dPt>
            <c:idx val="2"/>
            <c:bubble3D val="0"/>
            <c:spPr>
              <a:gradFill rotWithShape="1">
                <a:gsLst>
                  <a:gs pos="0">
                    <a:srgbClr val="94C600">
                      <a:tint val="50000"/>
                      <a:satMod val="300000"/>
                    </a:srgbClr>
                  </a:gs>
                  <a:gs pos="35000">
                    <a:srgbClr val="94C600">
                      <a:tint val="37000"/>
                      <a:satMod val="300000"/>
                    </a:srgbClr>
                  </a:gs>
                  <a:gs pos="100000">
                    <a:srgbClr val="94C600">
                      <a:tint val="15000"/>
                      <a:satMod val="350000"/>
                    </a:srgbClr>
                  </a:gs>
                </a:gsLst>
                <a:lin ang="16200000" scaled="1"/>
              </a:gradFill>
              <a:ln w="9525" cap="flat" cmpd="sng" algn="ctr">
                <a:solidFill>
                  <a:srgbClr val="94C600">
                    <a:shade val="95000"/>
                    <a:satMod val="105000"/>
                  </a:srgb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F60F-4E38-92FE-30F2F01604AF}"/>
              </c:ext>
            </c:extLst>
          </c:dPt>
          <c:dLbls>
            <c:dLbl>
              <c:idx val="0"/>
              <c:layout>
                <c:manualLayout>
                  <c:x val="5.3421784776902903E-2"/>
                  <c:y val="8.134152863135323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F60F-4E38-92FE-30F2F01604AF}"/>
                </c:ext>
              </c:extLst>
            </c:dLbl>
            <c:dLbl>
              <c:idx val="1"/>
              <c:layout>
                <c:manualLayout>
                  <c:x val="0"/>
                  <c:y val="0.1340270975601843"/>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F60F-4E38-92FE-30F2F01604AF}"/>
                </c:ext>
              </c:extLst>
            </c:dLbl>
            <c:dLbl>
              <c:idx val="2"/>
              <c:layout>
                <c:manualLayout>
                  <c:x val="4.8144823018617985E-2"/>
                  <c:y val="-5.3577938174394865E-2"/>
                </c:manualLayout>
              </c:layout>
              <c:tx>
                <c:rich>
                  <a:bodyPr/>
                  <a:lstStyle/>
                  <a:p>
                    <a:r>
                      <a:rPr lang="en-US" sz="900" dirty="0">
                        <a:solidFill>
                          <a:schemeClr val="tx1"/>
                        </a:solidFill>
                      </a:rPr>
                      <a:t>Student; 2184; 79%</a:t>
                    </a:r>
                    <a:endParaRPr lang="en-US" dirty="0"/>
                  </a:p>
                </c:rich>
              </c:tx>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F60F-4E38-92FE-30F2F01604AF}"/>
                </c:ext>
              </c:extLst>
            </c:dLbl>
            <c:spPr>
              <a:noFill/>
              <a:ln>
                <a:noFill/>
              </a:ln>
              <a:effectLst/>
            </c:spPr>
            <c:txPr>
              <a:bodyPr/>
              <a:lstStyle/>
              <a:p>
                <a:pPr>
                  <a:defRPr sz="900">
                    <a:solidFill>
                      <a:schemeClr val="tx1"/>
                    </a:solidFill>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Sheet1!$E$4:$E$7</c:f>
              <c:strCache>
                <c:ptCount val="3"/>
                <c:pt idx="0">
                  <c:v>Faculty/Staff</c:v>
                </c:pt>
                <c:pt idx="1">
                  <c:v>Non-UT</c:v>
                </c:pt>
                <c:pt idx="2">
                  <c:v>Student</c:v>
                </c:pt>
              </c:strCache>
            </c:strRef>
          </c:cat>
          <c:val>
            <c:numRef>
              <c:f>Sheet1!$F$4:$F$7</c:f>
              <c:numCache>
                <c:formatCode>General</c:formatCode>
                <c:ptCount val="3"/>
                <c:pt idx="0">
                  <c:v>210</c:v>
                </c:pt>
                <c:pt idx="1">
                  <c:v>380</c:v>
                </c:pt>
                <c:pt idx="2">
                  <c:v>2194</c:v>
                </c:pt>
              </c:numCache>
            </c:numRef>
          </c:val>
          <c:extLst>
            <c:ext xmlns:c16="http://schemas.microsoft.com/office/drawing/2014/chart" uri="{C3380CC4-5D6E-409C-BE32-E72D297353CC}">
              <c16:uniqueId val="{00000006-F60F-4E38-92FE-30F2F01604AF}"/>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[Demographics.xlsx]Sheet3!PivotTable1</c:name>
    <c:fmtId val="-1"/>
  </c:pivotSource>
  <c:chart>
    <c:title>
      <c:tx>
        <c:rich>
          <a:bodyPr/>
          <a:lstStyle/>
          <a:p>
            <a:pPr>
              <a:defRPr/>
            </a:pPr>
            <a:r>
              <a:rPr lang="en-US" sz="1400" b="0" i="0" kern="1200" baseline="0" dirty="0">
                <a:solidFill>
                  <a:srgbClr val="000000"/>
                </a:solidFill>
                <a:effectLst/>
                <a:latin typeface="Century Gothic" pitchFamily="34" charset="0"/>
              </a:rPr>
              <a:t>Customer Segments, FY 2009-10</a:t>
            </a:r>
            <a:endParaRPr lang="en-US" sz="1400" b="0" dirty="0">
              <a:effectLst/>
              <a:latin typeface="Century Gothic" pitchFamily="34" charset="0"/>
            </a:endParaRPr>
          </a:p>
          <a:p>
            <a:pPr>
              <a:defRPr/>
            </a:pPr>
            <a:r>
              <a:rPr lang="en-US" sz="1200" b="0" i="0" kern="1200" baseline="0" dirty="0">
                <a:solidFill>
                  <a:srgbClr val="000000"/>
                </a:solidFill>
                <a:effectLst/>
                <a:latin typeface="Century Gothic" pitchFamily="34" charset="0"/>
              </a:rPr>
              <a:t>(3,617 </a:t>
            </a:r>
            <a:r>
              <a:rPr lang="en-US" sz="1200" b="0" i="0" kern="1200" baseline="0" dirty="0" smtClean="0">
                <a:solidFill>
                  <a:srgbClr val="000000"/>
                </a:solidFill>
                <a:effectLst/>
                <a:latin typeface="Century Gothic" pitchFamily="34" charset="0"/>
              </a:rPr>
              <a:t>total customers)</a:t>
            </a:r>
            <a:endParaRPr lang="en-US" sz="1200" b="0" dirty="0">
              <a:effectLst/>
              <a:latin typeface="Century Gothic" pitchFamily="34" charset="0"/>
            </a:endParaRPr>
          </a:p>
        </c:rich>
      </c:tx>
      <c:layout>
        <c:manualLayout>
          <c:xMode val="edge"/>
          <c:yMode val="edge"/>
          <c:x val="0.21972849477754475"/>
          <c:y val="2.7301991662806856E-2"/>
        </c:manualLayout>
      </c:layout>
      <c:overlay val="0"/>
    </c:title>
    <c:autoTitleDeleted val="0"/>
    <c:pivotFmts>
      <c:pivotFmt>
        <c:idx val="0"/>
        <c:marker>
          <c:symbol val="none"/>
        </c:marker>
        <c:dLbl>
          <c:idx val="0"/>
          <c:spPr/>
          <c:txPr>
            <a:bodyPr/>
            <a:lstStyle/>
            <a:p>
              <a:pPr>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
        <c:dLbl>
          <c:idx val="0"/>
          <c:layout>
            <c:manualLayout>
              <c:x val="-8.9643700787401581E-2"/>
              <c:y val="-9.0539515893846609E-2"/>
            </c:manualLayout>
          </c:layout>
          <c:showLegendKey val="0"/>
          <c:showVal val="1"/>
          <c:showCatName val="1"/>
          <c:showSerName val="0"/>
          <c:showPercent val="1"/>
          <c:showBubbleSize val="0"/>
          <c:extLst>
            <c:ext xmlns:c15="http://schemas.microsoft.com/office/drawing/2012/chart" uri="{CE6537A1-D6FC-4f65-9D91-7224C49458BB}"/>
          </c:extLst>
        </c:dLbl>
      </c:pivotFmt>
      <c:pivotFmt>
        <c:idx val="2"/>
        <c:dLbl>
          <c:idx val="0"/>
          <c:layout>
            <c:manualLayout>
              <c:x val="-8.3606080489938756E-2"/>
              <c:y val="0.12011956838728492"/>
            </c:manualLayout>
          </c:layout>
          <c:showLegendKey val="0"/>
          <c:showVal val="1"/>
          <c:showCatName val="1"/>
          <c:showSerName val="0"/>
          <c:showPercent val="1"/>
          <c:showBubbleSize val="0"/>
          <c:extLst>
            <c:ext xmlns:c15="http://schemas.microsoft.com/office/drawing/2012/chart" uri="{CE6537A1-D6FC-4f65-9D91-7224C49458BB}"/>
          </c:extLst>
        </c:dLbl>
      </c:pivotFmt>
      <c:pivotFmt>
        <c:idx val="3"/>
        <c:dLbl>
          <c:idx val="0"/>
          <c:layout>
            <c:manualLayout>
              <c:x val="1.6552930883639546E-3"/>
              <c:y val="-0.2462762467191601"/>
            </c:manualLayout>
          </c:layout>
          <c:showLegendKey val="0"/>
          <c:showVal val="1"/>
          <c:showCatName val="1"/>
          <c:showSerName val="0"/>
          <c:showPercent val="1"/>
          <c:showBubbleSize val="0"/>
          <c:extLst>
            <c:ext xmlns:c15="http://schemas.microsoft.com/office/drawing/2012/chart" uri="{CE6537A1-D6FC-4f65-9D91-7224C49458BB}"/>
          </c:extLst>
        </c:dLbl>
      </c:pivotFmt>
      <c:pivotFmt>
        <c:idx val="4"/>
        <c:marker>
          <c:symbol val="none"/>
        </c:marker>
        <c:dLbl>
          <c:idx val="0"/>
          <c:spPr/>
          <c:txPr>
            <a:bodyPr/>
            <a:lstStyle/>
            <a:p>
              <a:pPr>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5"/>
        <c:dLbl>
          <c:idx val="0"/>
          <c:layout>
            <c:manualLayout>
              <c:x val="-8.3606080489938756E-2"/>
              <c:y val="0.12011956838728492"/>
            </c:manualLayout>
          </c:layout>
          <c:showLegendKey val="0"/>
          <c:showVal val="1"/>
          <c:showCatName val="1"/>
          <c:showSerName val="0"/>
          <c:showPercent val="1"/>
          <c:showBubbleSize val="0"/>
          <c:extLst>
            <c:ext xmlns:c15="http://schemas.microsoft.com/office/drawing/2012/chart" uri="{CE6537A1-D6FC-4f65-9D91-7224C49458BB}"/>
          </c:extLst>
        </c:dLbl>
      </c:pivotFmt>
      <c:pivotFmt>
        <c:idx val="6"/>
        <c:dLbl>
          <c:idx val="0"/>
          <c:layout>
            <c:manualLayout>
              <c:x val="-8.9643700787401581E-2"/>
              <c:y val="-9.0539515893846609E-2"/>
            </c:manualLayout>
          </c:layout>
          <c:showLegendKey val="0"/>
          <c:showVal val="1"/>
          <c:showCatName val="1"/>
          <c:showSerName val="0"/>
          <c:showPercent val="1"/>
          <c:showBubbleSize val="0"/>
          <c:extLst>
            <c:ext xmlns:c15="http://schemas.microsoft.com/office/drawing/2012/chart" uri="{CE6537A1-D6FC-4f65-9D91-7224C49458BB}"/>
          </c:extLst>
        </c:dLbl>
      </c:pivotFmt>
      <c:pivotFmt>
        <c:idx val="7"/>
        <c:dLbl>
          <c:idx val="0"/>
          <c:layout>
            <c:manualLayout>
              <c:x val="1.6552930883639546E-3"/>
              <c:y val="-0.2462762467191601"/>
            </c:manualLayout>
          </c:layout>
          <c:showLegendKey val="0"/>
          <c:showVal val="1"/>
          <c:showCatName val="1"/>
          <c:showSerName val="0"/>
          <c:showPercent val="1"/>
          <c:showBubbleSize val="0"/>
          <c:extLst>
            <c:ext xmlns:c15="http://schemas.microsoft.com/office/drawing/2012/chart" uri="{CE6537A1-D6FC-4f65-9D91-7224C49458BB}"/>
          </c:extLst>
        </c:dLbl>
      </c:pivotFmt>
      <c:pivotFmt>
        <c:idx val="8"/>
        <c:marker>
          <c:symbol val="none"/>
        </c:marker>
        <c:dLbl>
          <c:idx val="0"/>
          <c:spPr/>
          <c:txPr>
            <a:bodyPr/>
            <a:lstStyle/>
            <a:p>
              <a:pPr>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9"/>
        <c:dLbl>
          <c:idx val="0"/>
          <c:layout>
            <c:manualLayout>
              <c:x val="-8.3606080489938756E-2"/>
              <c:y val="0.12011956838728492"/>
            </c:manualLayout>
          </c:layout>
          <c:showLegendKey val="0"/>
          <c:showVal val="1"/>
          <c:showCatName val="1"/>
          <c:showSerName val="0"/>
          <c:showPercent val="1"/>
          <c:showBubbleSize val="0"/>
          <c:extLst>
            <c:ext xmlns:c15="http://schemas.microsoft.com/office/drawing/2012/chart" uri="{CE6537A1-D6FC-4f65-9D91-7224C49458BB}"/>
          </c:extLst>
        </c:dLbl>
      </c:pivotFmt>
      <c:pivotFmt>
        <c:idx val="10"/>
        <c:dLbl>
          <c:idx val="0"/>
          <c:layout>
            <c:manualLayout>
              <c:x val="-8.9643700787401581E-2"/>
              <c:y val="-9.0539515893846609E-2"/>
            </c:manualLayout>
          </c:layout>
          <c:showLegendKey val="0"/>
          <c:showVal val="1"/>
          <c:showCatName val="1"/>
          <c:showSerName val="0"/>
          <c:showPercent val="1"/>
          <c:showBubbleSize val="0"/>
          <c:extLst>
            <c:ext xmlns:c15="http://schemas.microsoft.com/office/drawing/2012/chart" uri="{CE6537A1-D6FC-4f65-9D91-7224C49458BB}"/>
          </c:extLst>
        </c:dLbl>
      </c:pivotFmt>
      <c:pivotFmt>
        <c:idx val="11"/>
        <c:dLbl>
          <c:idx val="0"/>
          <c:layout>
            <c:manualLayout>
              <c:x val="1.6552930883639546E-3"/>
              <c:y val="-0.2462762467191601"/>
            </c:manualLayout>
          </c:layout>
          <c:showLegendKey val="0"/>
          <c:showVal val="1"/>
          <c:showCatName val="1"/>
          <c:showSerName val="0"/>
          <c:showPercent val="1"/>
          <c:showBubbleSize val="0"/>
          <c:extLst>
            <c:ext xmlns:c15="http://schemas.microsoft.com/office/drawing/2012/chart" uri="{CE6537A1-D6FC-4f65-9D91-7224C49458BB}"/>
          </c:extLst>
        </c:dLbl>
      </c:pivotFmt>
    </c:pivotFmts>
    <c:view3D>
      <c:rotX val="30"/>
      <c:rotY val="180"/>
      <c:rAngAx val="0"/>
    </c:view3D>
    <c:floor>
      <c:thickness val="0"/>
    </c:floor>
    <c:sideWall>
      <c:thickness val="0"/>
    </c:sideWall>
    <c:backWall>
      <c:thickness val="0"/>
    </c:backWall>
    <c:plotArea>
      <c:layout>
        <c:manualLayout>
          <c:layoutTarget val="inner"/>
          <c:xMode val="edge"/>
          <c:yMode val="edge"/>
          <c:x val="0.10086208242475969"/>
          <c:y val="0.26913578817353712"/>
          <c:w val="0.85078860441508952"/>
          <c:h val="0.61010123734533173"/>
        </c:manualLayout>
      </c:layout>
      <c:pie3DChart>
        <c:varyColors val="1"/>
        <c:ser>
          <c:idx val="0"/>
          <c:order val="0"/>
          <c:tx>
            <c:strRef>
              <c:f>Sheet3!$E$3</c:f>
              <c:strCache>
                <c:ptCount val="1"/>
                <c:pt idx="0">
                  <c:v>Total</c:v>
                </c:pt>
              </c:strCache>
            </c:strRef>
          </c:tx>
          <c:explosion val="25"/>
          <c:dPt>
            <c:idx val="0"/>
            <c:bubble3D val="0"/>
            <c:spPr>
              <a:gradFill rotWithShape="1">
                <a:gsLst>
                  <a:gs pos="0">
                    <a:srgbClr val="FEA022">
                      <a:tint val="50000"/>
                      <a:satMod val="300000"/>
                    </a:srgbClr>
                  </a:gs>
                  <a:gs pos="35000">
                    <a:srgbClr val="FEA022">
                      <a:tint val="37000"/>
                      <a:satMod val="300000"/>
                    </a:srgbClr>
                  </a:gs>
                  <a:gs pos="100000">
                    <a:srgbClr val="FEA022">
                      <a:tint val="15000"/>
                      <a:satMod val="350000"/>
                    </a:srgbClr>
                  </a:gs>
                </a:gsLst>
                <a:lin ang="16200000" scaled="1"/>
              </a:gradFill>
              <a:ln w="9525" cap="flat" cmpd="sng" algn="ctr">
                <a:solidFill>
                  <a:srgbClr val="FEA022">
                    <a:shade val="95000"/>
                    <a:satMod val="105000"/>
                  </a:srgb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E0A6-41F8-8FCA-62E1DEF6EF2E}"/>
              </c:ext>
            </c:extLst>
          </c:dPt>
          <c:dPt>
            <c:idx val="1"/>
            <c:bubble3D val="0"/>
            <c:spPr>
              <a:gradFill rotWithShape="1">
                <a:gsLst>
                  <a:gs pos="0">
                    <a:srgbClr val="FF6700">
                      <a:tint val="50000"/>
                      <a:satMod val="300000"/>
                    </a:srgbClr>
                  </a:gs>
                  <a:gs pos="35000">
                    <a:srgbClr val="FF6700">
                      <a:tint val="37000"/>
                      <a:satMod val="300000"/>
                    </a:srgbClr>
                  </a:gs>
                  <a:gs pos="100000">
                    <a:srgbClr val="FF6700">
                      <a:tint val="15000"/>
                      <a:satMod val="350000"/>
                    </a:srgbClr>
                  </a:gs>
                </a:gsLst>
                <a:lin ang="16200000" scaled="1"/>
              </a:gradFill>
              <a:ln w="9525" cap="flat" cmpd="sng" algn="ctr">
                <a:solidFill>
                  <a:srgbClr val="FF6700">
                    <a:shade val="95000"/>
                    <a:satMod val="105000"/>
                  </a:srgb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E0A6-41F8-8FCA-62E1DEF6EF2E}"/>
              </c:ext>
            </c:extLst>
          </c:dPt>
          <c:dPt>
            <c:idx val="2"/>
            <c:bubble3D val="0"/>
            <c:explosion val="3"/>
            <c:spPr>
              <a:gradFill rotWithShape="1">
                <a:gsLst>
                  <a:gs pos="0">
                    <a:srgbClr val="94C600">
                      <a:tint val="50000"/>
                      <a:satMod val="300000"/>
                    </a:srgbClr>
                  </a:gs>
                  <a:gs pos="35000">
                    <a:srgbClr val="94C600">
                      <a:tint val="37000"/>
                      <a:satMod val="300000"/>
                    </a:srgbClr>
                  </a:gs>
                  <a:gs pos="100000">
                    <a:srgbClr val="94C600">
                      <a:tint val="15000"/>
                      <a:satMod val="350000"/>
                    </a:srgbClr>
                  </a:gs>
                </a:gsLst>
                <a:lin ang="16200000" scaled="1"/>
              </a:gradFill>
              <a:ln w="9525" cap="flat" cmpd="sng" algn="ctr">
                <a:solidFill>
                  <a:srgbClr val="94C600">
                    <a:shade val="95000"/>
                    <a:satMod val="105000"/>
                  </a:srgb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E0A6-41F8-8FCA-62E1DEF6EF2E}"/>
              </c:ext>
            </c:extLst>
          </c:dPt>
          <c:dLbls>
            <c:dLbl>
              <c:idx val="0"/>
              <c:layout>
                <c:manualLayout>
                  <c:x val="-8.3606080489938756E-2"/>
                  <c:y val="0.1201195683872849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0A6-41F8-8FCA-62E1DEF6EF2E}"/>
                </c:ext>
              </c:extLst>
            </c:dLbl>
            <c:dLbl>
              <c:idx val="1"/>
              <c:layout>
                <c:manualLayout>
                  <c:x val="-6.3362467679722867E-2"/>
                  <c:y val="-0.22106220402793858"/>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E0A6-41F8-8FCA-62E1DEF6EF2E}"/>
                </c:ext>
              </c:extLst>
            </c:dLbl>
            <c:dLbl>
              <c:idx val="2"/>
              <c:layout>
                <c:manualLayout>
                  <c:x val="-2.2464103751736915E-3"/>
                  <c:y val="-0.1457889454994596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0A6-41F8-8FCA-62E1DEF6EF2E}"/>
                </c:ext>
              </c:extLst>
            </c:dLbl>
            <c:spPr>
              <a:noFill/>
              <a:ln>
                <a:noFill/>
              </a:ln>
              <a:effectLst/>
            </c:spPr>
            <c:txPr>
              <a:bodyPr/>
              <a:lstStyle/>
              <a:p>
                <a:pPr>
                  <a:defRPr sz="900"/>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Sheet3!$D$4:$D$7</c:f>
              <c:strCache>
                <c:ptCount val="3"/>
                <c:pt idx="0">
                  <c:v>Faculty/Staff</c:v>
                </c:pt>
                <c:pt idx="1">
                  <c:v>Non-UT</c:v>
                </c:pt>
                <c:pt idx="2">
                  <c:v>Student</c:v>
                </c:pt>
              </c:strCache>
            </c:strRef>
          </c:cat>
          <c:val>
            <c:numRef>
              <c:f>Sheet3!$E$4:$E$7</c:f>
              <c:numCache>
                <c:formatCode>General</c:formatCode>
                <c:ptCount val="3"/>
                <c:pt idx="0">
                  <c:v>258</c:v>
                </c:pt>
                <c:pt idx="1">
                  <c:v>1233</c:v>
                </c:pt>
                <c:pt idx="2">
                  <c:v>2126</c:v>
                </c:pt>
              </c:numCache>
            </c:numRef>
          </c:val>
          <c:extLst>
            <c:ext xmlns:c16="http://schemas.microsoft.com/office/drawing/2014/chart" uri="{C3380CC4-5D6E-409C-BE32-E72D297353CC}">
              <c16:uniqueId val="{00000006-E0A6-41F8-8FCA-62E1DEF6EF2E}"/>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2">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[qry_HowUHeardOfUS - Student.xlsx]qry_HowUHeardOfUS - Student!PivotTable1</c:name>
    <c:fmtId val="-1"/>
  </c:pivotSource>
  <c:chart>
    <c:title>
      <c:tx>
        <c:rich>
          <a:bodyPr/>
          <a:lstStyle/>
          <a:p>
            <a:pPr>
              <a:defRPr/>
            </a:pPr>
            <a:r>
              <a:rPr lang="en-US" sz="1400" b="0" dirty="0"/>
              <a:t>UT Student Segment Marketing Channels,</a:t>
            </a:r>
          </a:p>
          <a:p>
            <a:pPr>
              <a:defRPr/>
            </a:pPr>
            <a:r>
              <a:rPr lang="en-US" sz="1000" b="0" dirty="0"/>
              <a:t>FY 2009-2010</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view3D>
      <c:rotX val="30"/>
      <c:rotY val="80"/>
      <c:rAngAx val="0"/>
    </c:view3D>
    <c:floor>
      <c:thickness val="0"/>
    </c:floor>
    <c:sideWall>
      <c:thickness val="0"/>
    </c:sideWall>
    <c:backWall>
      <c:thickness val="0"/>
    </c:backWall>
    <c:plotArea>
      <c:layout>
        <c:manualLayout>
          <c:layoutTarget val="inner"/>
          <c:xMode val="edge"/>
          <c:yMode val="edge"/>
          <c:x val="0.17673459086844914"/>
          <c:y val="0.40122624671916013"/>
          <c:w val="0.55102549681289836"/>
          <c:h val="0.426592125984252"/>
        </c:manualLayout>
      </c:layout>
      <c:pie3DChart>
        <c:varyColors val="1"/>
        <c:ser>
          <c:idx val="0"/>
          <c:order val="0"/>
          <c:tx>
            <c:strRef>
              <c:f>'qry_HowUHeardOfUS - Student'!$E$1</c:f>
              <c:strCache>
                <c:ptCount val="1"/>
                <c:pt idx="0">
                  <c:v>Total</c:v>
                </c:pt>
              </c:strCache>
            </c:strRef>
          </c:tx>
          <c:explosion val="25"/>
          <c:dPt>
            <c:idx val="0"/>
            <c:bubble3D val="0"/>
            <c:extLst>
              <c:ext xmlns:c16="http://schemas.microsoft.com/office/drawing/2014/chart" uri="{C3380CC4-5D6E-409C-BE32-E72D297353CC}">
                <c16:uniqueId val="{00000000-389B-4350-891E-78680A181A80}"/>
              </c:ext>
            </c:extLst>
          </c:dPt>
          <c:dPt>
            <c:idx val="1"/>
            <c:bubble3D val="0"/>
            <c:extLst>
              <c:ext xmlns:c16="http://schemas.microsoft.com/office/drawing/2014/chart" uri="{C3380CC4-5D6E-409C-BE32-E72D297353CC}">
                <c16:uniqueId val="{00000001-389B-4350-891E-78680A181A80}"/>
              </c:ext>
            </c:extLst>
          </c:dPt>
          <c:dPt>
            <c:idx val="3"/>
            <c:bubble3D val="0"/>
            <c:extLst>
              <c:ext xmlns:c16="http://schemas.microsoft.com/office/drawing/2014/chart" uri="{C3380CC4-5D6E-409C-BE32-E72D297353CC}">
                <c16:uniqueId val="{00000002-389B-4350-891E-78680A181A80}"/>
              </c:ext>
            </c:extLst>
          </c:dPt>
          <c:dPt>
            <c:idx val="4"/>
            <c:bubble3D val="0"/>
            <c:extLst>
              <c:ext xmlns:c16="http://schemas.microsoft.com/office/drawing/2014/chart" uri="{C3380CC4-5D6E-409C-BE32-E72D297353CC}">
                <c16:uniqueId val="{00000003-389B-4350-891E-78680A181A80}"/>
              </c:ext>
            </c:extLst>
          </c:dPt>
          <c:dPt>
            <c:idx val="5"/>
            <c:bubble3D val="0"/>
            <c:extLst>
              <c:ext xmlns:c16="http://schemas.microsoft.com/office/drawing/2014/chart" uri="{C3380CC4-5D6E-409C-BE32-E72D297353CC}">
                <c16:uniqueId val="{00000004-389B-4350-891E-78680A181A80}"/>
              </c:ext>
            </c:extLst>
          </c:dPt>
          <c:dPt>
            <c:idx val="6"/>
            <c:bubble3D val="0"/>
            <c:extLst>
              <c:ext xmlns:c16="http://schemas.microsoft.com/office/drawing/2014/chart" uri="{C3380CC4-5D6E-409C-BE32-E72D297353CC}">
                <c16:uniqueId val="{00000005-389B-4350-891E-78680A181A80}"/>
              </c:ext>
            </c:extLst>
          </c:dPt>
          <c:dPt>
            <c:idx val="7"/>
            <c:bubble3D val="0"/>
            <c:extLst>
              <c:ext xmlns:c16="http://schemas.microsoft.com/office/drawing/2014/chart" uri="{C3380CC4-5D6E-409C-BE32-E72D297353CC}">
                <c16:uniqueId val="{00000006-389B-4350-891E-78680A181A80}"/>
              </c:ext>
            </c:extLst>
          </c:dPt>
          <c:dPt>
            <c:idx val="10"/>
            <c:bubble3D val="0"/>
            <c:extLst>
              <c:ext xmlns:c16="http://schemas.microsoft.com/office/drawing/2014/chart" uri="{C3380CC4-5D6E-409C-BE32-E72D297353CC}">
                <c16:uniqueId val="{00000007-389B-4350-891E-78680A181A80}"/>
              </c:ext>
            </c:extLst>
          </c:dPt>
          <c:dPt>
            <c:idx val="13"/>
            <c:bubble3D val="0"/>
            <c:extLst>
              <c:ext xmlns:c16="http://schemas.microsoft.com/office/drawing/2014/chart" uri="{C3380CC4-5D6E-409C-BE32-E72D297353CC}">
                <c16:uniqueId val="{00000008-389B-4350-891E-78680A181A80}"/>
              </c:ext>
            </c:extLst>
          </c:dPt>
          <c:dLbls>
            <c:dLbl>
              <c:idx val="0"/>
              <c:layout>
                <c:manualLayout>
                  <c:x val="0.17107899806674065"/>
                  <c:y val="3.539388396291273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9B-4350-891E-78680A181A80}"/>
                </c:ext>
              </c:extLst>
            </c:dLbl>
            <c:dLbl>
              <c:idx val="1"/>
              <c:layout>
                <c:manualLayout>
                  <c:x val="-4.3784719217790084E-2"/>
                  <c:y val="0.21629501312335947"/>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9B-4350-891E-78680A181A80}"/>
                </c:ext>
              </c:extLst>
            </c:dLbl>
            <c:dLbl>
              <c:idx val="2"/>
              <c:layout>
                <c:manualLayout>
                  <c:x val="-0.30222590392733018"/>
                  <c:y val="-0.13462760986208827"/>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389B-4350-891E-78680A181A80}"/>
                </c:ext>
              </c:extLst>
            </c:dLbl>
            <c:dLbl>
              <c:idx val="3"/>
              <c:layout>
                <c:manualLayout>
                  <c:x val="-0.11298316503361895"/>
                  <c:y val="-0.10679121577706405"/>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9B-4350-891E-78680A181A80}"/>
                </c:ext>
              </c:extLst>
            </c:dLbl>
            <c:dLbl>
              <c:idx val="4"/>
              <c:layout>
                <c:manualLayout>
                  <c:x val="-6.0288344697500239E-2"/>
                  <c:y val="-0.24879868766404201"/>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9B-4350-891E-78680A181A80}"/>
                </c:ext>
              </c:extLst>
            </c:dLbl>
            <c:dLbl>
              <c:idx val="5"/>
              <c:layout>
                <c:manualLayout>
                  <c:x val="5.9195292896080297E-2"/>
                  <c:y val="-0.21363779527559054"/>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389B-4350-891E-78680A181A80}"/>
                </c:ext>
              </c:extLst>
            </c:dLbl>
            <c:dLbl>
              <c:idx val="6"/>
              <c:layout>
                <c:manualLayout>
                  <c:x val="0.12659758876294308"/>
                  <c:y val="-0.14831364829396326"/>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89B-4350-891E-78680A181A80}"/>
                </c:ext>
              </c:extLst>
            </c:dLbl>
            <c:dLbl>
              <c:idx val="7"/>
              <c:layout>
                <c:manualLayout>
                  <c:x val="9.564765942718699E-2"/>
                  <c:y val="-0.10922204724409448"/>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389B-4350-891E-78680A181A80}"/>
                </c:ext>
              </c:extLst>
            </c:dLbl>
            <c:dLbl>
              <c:idx val="8"/>
              <c:layout>
                <c:manualLayout>
                  <c:x val="7.9989328257044787E-2"/>
                  <c:y val="-5.9003937007874013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389B-4350-891E-78680A181A80}"/>
                </c:ext>
              </c:extLst>
            </c:dLbl>
            <c:dLbl>
              <c:idx val="9"/>
              <c:layout>
                <c:manualLayout>
                  <c:x val="9.5276798289384082E-2"/>
                  <c:y val="-3.2947952198190647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389B-4350-891E-78680A181A80}"/>
                </c:ext>
              </c:extLst>
            </c:dLbl>
            <c:dLbl>
              <c:idx val="10"/>
              <c:layout>
                <c:manualLayout>
                  <c:x val="4.7366554807092322E-2"/>
                  <c:y val="1.6951235133096442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389B-4350-891E-78680A181A80}"/>
                </c:ext>
              </c:extLst>
            </c:dLbl>
            <c:dLbl>
              <c:idx val="11"/>
              <c:layout>
                <c:manualLayout>
                  <c:x val="7.8165101213559379E-2"/>
                  <c:y val="8.3833680445188741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389B-4350-891E-78680A181A80}"/>
                </c:ext>
              </c:extLst>
            </c:dLbl>
            <c:dLbl>
              <c:idx val="12"/>
              <c:layout>
                <c:manualLayout>
                  <c:x val="7.6631762331496003E-2"/>
                  <c:y val="0.13241020556296165"/>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389B-4350-891E-78680A181A80}"/>
                </c:ext>
              </c:extLst>
            </c:dLbl>
            <c:dLbl>
              <c:idx val="13"/>
              <c:layout>
                <c:manualLayout>
                  <c:x val="1.6525334214614995E-2"/>
                  <c:y val="0.19752451526896819"/>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389B-4350-891E-78680A181A80}"/>
                </c:ext>
              </c:extLst>
            </c:dLbl>
            <c:spPr>
              <a:noFill/>
              <a:ln>
                <a:noFill/>
              </a:ln>
              <a:effectLst/>
            </c:spPr>
            <c:txPr>
              <a:bodyPr/>
              <a:lstStyle/>
              <a:p>
                <a:pPr>
                  <a:defRPr sz="1000"/>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'qry_HowUHeardOfUS - Student'!$D$2:$D$16</c:f>
              <c:strCache>
                <c:ptCount val="14"/>
                <c:pt idx="0">
                  <c:v>study abroad</c:v>
                </c:pt>
                <c:pt idx="1">
                  <c:v>website</c:v>
                </c:pt>
                <c:pt idx="2">
                  <c:v>other</c:v>
                </c:pt>
                <c:pt idx="3">
                  <c:v>email</c:v>
                </c:pt>
                <c:pt idx="4">
                  <c:v>ISSS</c:v>
                </c:pt>
                <c:pt idx="5">
                  <c:v>business school</c:v>
                </c:pt>
                <c:pt idx="6">
                  <c:v>word of mouth</c:v>
                </c:pt>
                <c:pt idx="7">
                  <c:v>Post Office</c:v>
                </c:pt>
                <c:pt idx="8">
                  <c:v>Banner</c:v>
                </c:pt>
                <c:pt idx="9">
                  <c:v>ACC</c:v>
                </c:pt>
                <c:pt idx="10">
                  <c:v>Dept. of State</c:v>
                </c:pt>
                <c:pt idx="11">
                  <c:v>flyers</c:v>
                </c:pt>
                <c:pt idx="12">
                  <c:v>STA</c:v>
                </c:pt>
                <c:pt idx="13">
                  <c:v>newspaper</c:v>
                </c:pt>
              </c:strCache>
            </c:strRef>
          </c:cat>
          <c:val>
            <c:numRef>
              <c:f>'qry_HowUHeardOfUS - Student'!$E$2:$E$16</c:f>
              <c:numCache>
                <c:formatCode>General</c:formatCode>
                <c:ptCount val="14"/>
                <c:pt idx="0">
                  <c:v>811</c:v>
                </c:pt>
                <c:pt idx="1">
                  <c:v>620</c:v>
                </c:pt>
                <c:pt idx="2">
                  <c:v>402</c:v>
                </c:pt>
                <c:pt idx="3">
                  <c:v>93</c:v>
                </c:pt>
                <c:pt idx="4">
                  <c:v>80</c:v>
                </c:pt>
                <c:pt idx="5">
                  <c:v>38</c:v>
                </c:pt>
                <c:pt idx="6">
                  <c:v>25</c:v>
                </c:pt>
                <c:pt idx="7">
                  <c:v>23</c:v>
                </c:pt>
                <c:pt idx="8">
                  <c:v>12</c:v>
                </c:pt>
                <c:pt idx="9">
                  <c:v>8</c:v>
                </c:pt>
                <c:pt idx="10">
                  <c:v>6</c:v>
                </c:pt>
                <c:pt idx="11">
                  <c:v>4</c:v>
                </c:pt>
                <c:pt idx="12">
                  <c:v>3</c:v>
                </c:pt>
                <c:pt idx="13">
                  <c:v>1</c:v>
                </c:pt>
              </c:numCache>
            </c:numRef>
          </c:val>
          <c:extLst>
            <c:ext xmlns:c16="http://schemas.microsoft.com/office/drawing/2014/chart" uri="{C3380CC4-5D6E-409C-BE32-E72D297353CC}">
              <c16:uniqueId val="{0000000E-389B-4350-891E-78680A181A80}"/>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pivotSource>
    <c:name>[Demographics.xlsx]Marketing!PivotTable11</c:name>
    <c:fmtId val="-1"/>
  </c:pivotSource>
  <c:chart>
    <c:title>
      <c:tx>
        <c:rich>
          <a:bodyPr/>
          <a:lstStyle/>
          <a:p>
            <a:pPr>
              <a:defRPr/>
            </a:pPr>
            <a:r>
              <a:rPr lang="en-US" sz="1400" b="0" dirty="0"/>
              <a:t>Non-UT Customer Segment Marketing Channels,</a:t>
            </a:r>
          </a:p>
          <a:p>
            <a:pPr>
              <a:defRPr/>
            </a:pPr>
            <a:r>
              <a:rPr lang="en-US" sz="1000" b="0" dirty="0"/>
              <a:t>FY 2009-2010</a:t>
            </a:r>
          </a:p>
        </c:rich>
      </c:tx>
      <c:layout>
        <c:manualLayout>
          <c:xMode val="edge"/>
          <c:yMode val="edge"/>
          <c:x val="0.20542918742300073"/>
          <c:y val="5.8655694780413445E-4"/>
        </c:manualLayout>
      </c:layout>
      <c:overlay val="0"/>
    </c:title>
    <c:autoTitleDeleted val="0"/>
    <c:pivotFmts>
      <c:pivotFmt>
        <c:idx val="0"/>
        <c:marker>
          <c:symbol val="none"/>
        </c:marker>
        <c:dLbl>
          <c:idx val="0"/>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
        <c:dLbl>
          <c:idx val="0"/>
          <c:layout>
            <c:manualLayout>
              <c:x val="7.2301967038809145E-2"/>
              <c:y val="-2.2681244575253511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
        <c:dLbl>
          <c:idx val="0"/>
          <c:layout>
            <c:manualLayout>
              <c:x val="-9.7820643232992999E-2"/>
              <c:y val="0.13284728965505629"/>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3"/>
        <c:dLbl>
          <c:idx val="0"/>
          <c:layout>
            <c:manualLayout>
              <c:x val="-1.275933809709193E-2"/>
              <c:y val="0.10692586728333786"/>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4"/>
        <c:dLbl>
          <c:idx val="0"/>
          <c:layout>
            <c:manualLayout>
              <c:x val="-0.21690590111642744"/>
              <c:y val="3.2401777964647875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5"/>
        <c:dLbl>
          <c:idx val="0"/>
          <c:layout>
            <c:manualLayout>
              <c:x val="2.7644702306948474E-2"/>
              <c:y val="4.5361978886287228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6"/>
        <c:dLbl>
          <c:idx val="0"/>
          <c:layout>
            <c:manualLayout>
              <c:x val="6.9589889780523842E-2"/>
              <c:y val="-0.10368568948687319"/>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7"/>
        <c:dLbl>
          <c:idx val="0"/>
          <c:layout>
            <c:manualLayout>
              <c:x val="6.3795853269537475E-2"/>
              <c:y val="0.11340596774415761"/>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8"/>
        <c:dLbl>
          <c:idx val="0"/>
          <c:layout>
            <c:manualLayout>
              <c:x val="-4.2530736289542757E-2"/>
              <c:y val="0.11988632333708718"/>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9"/>
        <c:dLbl>
          <c:idx val="0"/>
          <c:layout>
            <c:manualLayout>
              <c:x val="0.11270550511329624"/>
              <c:y val="-7.1283911522225296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11"/>
        <c:dLbl>
          <c:idx val="0"/>
          <c:layout>
            <c:manualLayout>
              <c:x val="6.9589889780523842E-2"/>
              <c:y val="-0.10368568948687319"/>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2"/>
        <c:dLbl>
          <c:idx val="0"/>
          <c:layout>
            <c:manualLayout>
              <c:x val="7.2301967038809145E-2"/>
              <c:y val="-2.2681244575253511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3"/>
        <c:dLbl>
          <c:idx val="0"/>
          <c:layout>
            <c:manualLayout>
              <c:x val="2.7644702306948474E-2"/>
              <c:y val="4.5361978886287228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4"/>
        <c:dLbl>
          <c:idx val="0"/>
          <c:layout>
            <c:manualLayout>
              <c:x val="6.3795853269537475E-2"/>
              <c:y val="0.11340596774415761"/>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5"/>
        <c:dLbl>
          <c:idx val="0"/>
          <c:layout>
            <c:manualLayout>
              <c:x val="-4.2530736289542757E-2"/>
              <c:y val="0.11988632333708718"/>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6"/>
        <c:dLbl>
          <c:idx val="0"/>
          <c:layout>
            <c:manualLayout>
              <c:x val="-9.7820643232992999E-2"/>
              <c:y val="0.13284728965505629"/>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7"/>
        <c:dLbl>
          <c:idx val="0"/>
          <c:layout>
            <c:manualLayout>
              <c:x val="-0.21690590111642744"/>
              <c:y val="3.2401777964647875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8"/>
        <c:dLbl>
          <c:idx val="0"/>
          <c:layout>
            <c:manualLayout>
              <c:x val="-1.275933809709193E-2"/>
              <c:y val="0.10692586728333786"/>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19"/>
        <c:dLbl>
          <c:idx val="0"/>
          <c:layout>
            <c:manualLayout>
              <c:x val="0.11270550511329624"/>
              <c:y val="-7.1283911522225296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0"/>
        <c:marker>
          <c:symbol val="none"/>
        </c:marker>
        <c:dLbl>
          <c:idx val="0"/>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1"/>
        <c:dLbl>
          <c:idx val="0"/>
          <c:layout>
            <c:manualLayout>
              <c:x val="6.9589889780523842E-2"/>
              <c:y val="-0.10368568948687319"/>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2"/>
        <c:dLbl>
          <c:idx val="0"/>
          <c:layout>
            <c:manualLayout>
              <c:x val="7.2301967038809145E-2"/>
              <c:y val="-2.2681244575253511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3"/>
        <c:dLbl>
          <c:idx val="0"/>
          <c:layout>
            <c:manualLayout>
              <c:x val="2.7644702306948474E-2"/>
              <c:y val="4.5361978886287228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4"/>
        <c:dLbl>
          <c:idx val="0"/>
          <c:layout>
            <c:manualLayout>
              <c:x val="6.3795853269537475E-2"/>
              <c:y val="0.11340596774415761"/>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5"/>
        <c:dLbl>
          <c:idx val="0"/>
          <c:layout>
            <c:manualLayout>
              <c:x val="-4.2530736289542757E-2"/>
              <c:y val="0.11988632333708718"/>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6"/>
        <c:dLbl>
          <c:idx val="0"/>
          <c:layout>
            <c:manualLayout>
              <c:x val="-9.7820643232992999E-2"/>
              <c:y val="0.13284728965505629"/>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7"/>
        <c:dLbl>
          <c:idx val="0"/>
          <c:layout>
            <c:manualLayout>
              <c:x val="-0.21690590111642744"/>
              <c:y val="3.2401777964647875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8"/>
        <c:dLbl>
          <c:idx val="0"/>
          <c:layout>
            <c:manualLayout>
              <c:x val="-1.275933809709193E-2"/>
              <c:y val="0.10692586728333786"/>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
        <c:idx val="29"/>
        <c:dLbl>
          <c:idx val="0"/>
          <c:layout>
            <c:manualLayout>
              <c:x val="0.11270550511329624"/>
              <c:y val="-7.1283911522225296E-2"/>
            </c:manualLayout>
          </c:layout>
          <c:dLblPos val="bestFit"/>
          <c:showLegendKey val="0"/>
          <c:showVal val="1"/>
          <c:showCatName val="1"/>
          <c:showSerName val="0"/>
          <c:showPercent val="1"/>
          <c:showBubbleSize val="0"/>
          <c:extLst>
            <c:ext xmlns:c15="http://schemas.microsoft.com/office/drawing/2012/chart" uri="{CE6537A1-D6FC-4f65-9D91-7224C49458BB}"/>
          </c:extLst>
        </c:dLbl>
      </c:pivotFmt>
    </c:pivotFmts>
    <c:view3D>
      <c:rotX val="30"/>
      <c:rotY val="120"/>
      <c:rAngAx val="0"/>
    </c:view3D>
    <c:floor>
      <c:thickness val="0"/>
    </c:floor>
    <c:sideWall>
      <c:thickness val="0"/>
    </c:sideWall>
    <c:backWall>
      <c:thickness val="0"/>
    </c:backWall>
    <c:plotArea>
      <c:layout>
        <c:manualLayout>
          <c:layoutTarget val="inner"/>
          <c:xMode val="edge"/>
          <c:yMode val="edge"/>
          <c:x val="0.13609782030834663"/>
          <c:y val="0.2666569376288736"/>
          <c:w val="0.67251461988304084"/>
          <c:h val="0.57715271544758606"/>
        </c:manualLayout>
      </c:layout>
      <c:pie3DChart>
        <c:varyColors val="1"/>
        <c:ser>
          <c:idx val="0"/>
          <c:order val="0"/>
          <c:tx>
            <c:strRef>
              <c:f>Marketing!$F$1</c:f>
              <c:strCache>
                <c:ptCount val="1"/>
                <c:pt idx="0">
                  <c:v>Total</c:v>
                </c:pt>
              </c:strCache>
            </c:strRef>
          </c:tx>
          <c:explosion val="25"/>
          <c:dLbls>
            <c:dLbl>
              <c:idx val="0"/>
              <c:layout>
                <c:manualLayout>
                  <c:x val="6.9589889780523842E-2"/>
                  <c:y val="-0.10368568948687319"/>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F1B-4C15-9D0F-E7734082ADE4}"/>
                </c:ext>
              </c:extLst>
            </c:dLbl>
            <c:dLbl>
              <c:idx val="1"/>
              <c:layout>
                <c:manualLayout>
                  <c:x val="7.2301967038809145E-2"/>
                  <c:y val="-2.2681244575253511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F1B-4C15-9D0F-E7734082ADE4}"/>
                </c:ext>
              </c:extLst>
            </c:dLbl>
            <c:dLbl>
              <c:idx val="2"/>
              <c:layout>
                <c:manualLayout>
                  <c:x val="2.7644702306948474E-2"/>
                  <c:y val="4.5361978886287228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F1B-4C15-9D0F-E7734082ADE4}"/>
                </c:ext>
              </c:extLst>
            </c:dLbl>
            <c:dLbl>
              <c:idx val="3"/>
              <c:layout>
                <c:manualLayout>
                  <c:x val="6.3795853269537475E-2"/>
                  <c:y val="0.11340596774415761"/>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F1B-4C15-9D0F-E7734082ADE4}"/>
                </c:ext>
              </c:extLst>
            </c:dLbl>
            <c:dLbl>
              <c:idx val="4"/>
              <c:layout>
                <c:manualLayout>
                  <c:x val="5.9510016605067224E-2"/>
                  <c:y val="0.13075598232455157"/>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F1B-4C15-9D0F-E7734082ADE4}"/>
                </c:ext>
              </c:extLst>
            </c:dLbl>
            <c:dLbl>
              <c:idx val="5"/>
              <c:layout>
                <c:manualLayout>
                  <c:x val="-9.7820643232992999E-2"/>
                  <c:y val="0.13284728965505629"/>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F1B-4C15-9D0F-E7734082ADE4}"/>
                </c:ext>
              </c:extLst>
            </c:dLbl>
            <c:dLbl>
              <c:idx val="6"/>
              <c:layout>
                <c:manualLayout>
                  <c:x val="-0.21690590111642744"/>
                  <c:y val="3.2401777964647875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0F1B-4C15-9D0F-E7734082ADE4}"/>
                </c:ext>
              </c:extLst>
            </c:dLbl>
            <c:dLbl>
              <c:idx val="7"/>
              <c:layout>
                <c:manualLayout>
                  <c:x val="-1.275933809709193E-2"/>
                  <c:y val="0.10692586728333786"/>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F1B-4C15-9D0F-E7734082ADE4}"/>
                </c:ext>
              </c:extLst>
            </c:dLbl>
            <c:dLbl>
              <c:idx val="8"/>
              <c:layout>
                <c:manualLayout>
                  <c:x val="0.11270550511329624"/>
                  <c:y val="-7.1283911522225296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0F1B-4C15-9D0F-E7734082ADE4}"/>
                </c:ext>
              </c:extLst>
            </c:dLbl>
            <c:spPr>
              <a:noFill/>
              <a:ln>
                <a:noFill/>
              </a:ln>
              <a:effectLst/>
            </c:spPr>
            <c:txPr>
              <a:bodyPr/>
              <a:lstStyle/>
              <a:p>
                <a:pPr>
                  <a:defRPr sz="1000"/>
                </a:pPr>
                <a:endParaRPr lang="en-US"/>
              </a:p>
            </c:tx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Marketing!$E$2:$E$11</c:f>
              <c:strCache>
                <c:ptCount val="9"/>
                <c:pt idx="0">
                  <c:v>flyers</c:v>
                </c:pt>
                <c:pt idx="1">
                  <c:v>SDPP</c:v>
                </c:pt>
                <c:pt idx="2">
                  <c:v>Dept. of State</c:v>
                </c:pt>
                <c:pt idx="3">
                  <c:v>email</c:v>
                </c:pt>
                <c:pt idx="4">
                  <c:v>ACC</c:v>
                </c:pt>
                <c:pt idx="5">
                  <c:v>study abroad</c:v>
                </c:pt>
                <c:pt idx="6">
                  <c:v>word of mouth</c:v>
                </c:pt>
                <c:pt idx="7">
                  <c:v>website</c:v>
                </c:pt>
                <c:pt idx="8">
                  <c:v>Post Office</c:v>
                </c:pt>
              </c:strCache>
            </c:strRef>
          </c:cat>
          <c:val>
            <c:numRef>
              <c:f>Marketing!$F$2:$F$11</c:f>
              <c:numCache>
                <c:formatCode>General</c:formatCode>
                <c:ptCount val="9"/>
                <c:pt idx="0">
                  <c:v>2</c:v>
                </c:pt>
                <c:pt idx="1">
                  <c:v>4</c:v>
                </c:pt>
                <c:pt idx="2">
                  <c:v>15</c:v>
                </c:pt>
                <c:pt idx="3">
                  <c:v>23</c:v>
                </c:pt>
                <c:pt idx="4">
                  <c:v>24</c:v>
                </c:pt>
                <c:pt idx="5">
                  <c:v>25</c:v>
                </c:pt>
                <c:pt idx="6">
                  <c:v>75</c:v>
                </c:pt>
                <c:pt idx="7">
                  <c:v>399</c:v>
                </c:pt>
                <c:pt idx="8">
                  <c:v>666</c:v>
                </c:pt>
              </c:numCache>
            </c:numRef>
          </c:val>
          <c:extLst>
            <c:ext xmlns:c16="http://schemas.microsoft.com/office/drawing/2014/chart" uri="{C3380CC4-5D6E-409C-BE32-E72D297353CC}">
              <c16:uniqueId val="{00000009-0F1B-4C15-9D0F-E7734082ADE4}"/>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10-02T13:21:24.201" idx="1">
    <p:pos x="5985" y="1039"/>
    <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0.72745</cdr:x>
      <cdr:y>0.29275</cdr:y>
    </cdr:from>
    <cdr:to>
      <cdr:x>0.86763</cdr:x>
      <cdr:y>0.45517</cdr:y>
    </cdr:to>
    <cdr:sp macro="" textlink="">
      <cdr:nvSpPr>
        <cdr:cNvPr id="2" name="TextBox 1"/>
        <cdr:cNvSpPr txBox="1"/>
      </cdr:nvSpPr>
      <cdr:spPr>
        <a:xfrm xmlns:a="http://schemas.openxmlformats.org/drawingml/2006/main">
          <a:off x="5405704" y="1176215"/>
          <a:ext cx="1041654" cy="6525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b="1" dirty="0" smtClean="0"/>
            <a:t>Full-time Staff</a:t>
          </a:r>
          <a:endParaRPr lang="en-US" sz="1100" b="1" dirty="0"/>
        </a:p>
      </cdr:txBody>
    </cdr:sp>
  </cdr:relSizeAnchor>
  <cdr:relSizeAnchor xmlns:cdr="http://schemas.openxmlformats.org/drawingml/2006/chartDrawing">
    <cdr:from>
      <cdr:x>0.23212</cdr:x>
      <cdr:y>0.11949</cdr:y>
    </cdr:from>
    <cdr:to>
      <cdr:x>0.35509</cdr:x>
      <cdr:y>0.19757</cdr:y>
    </cdr:to>
    <cdr:sp macro="" textlink="">
      <cdr:nvSpPr>
        <cdr:cNvPr id="3" name="TextBox 1"/>
        <cdr:cNvSpPr txBox="1"/>
      </cdr:nvSpPr>
      <cdr:spPr>
        <a:xfrm xmlns:a="http://schemas.openxmlformats.org/drawingml/2006/main">
          <a:off x="1724866" y="480070"/>
          <a:ext cx="913794" cy="313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Operating Expenses</a:t>
          </a:r>
        </a:p>
      </cdr:txBody>
    </cdr:sp>
  </cdr:relSizeAnchor>
  <cdr:relSizeAnchor xmlns:cdr="http://schemas.openxmlformats.org/drawingml/2006/chartDrawing">
    <cdr:from>
      <cdr:x>0.09135</cdr:x>
      <cdr:y>0.56005</cdr:y>
    </cdr:from>
    <cdr:to>
      <cdr:x>0.3055</cdr:x>
      <cdr:y>0.61625</cdr:y>
    </cdr:to>
    <cdr:sp macro="" textlink="">
      <cdr:nvSpPr>
        <cdr:cNvPr id="4" name="TextBox 1"/>
        <cdr:cNvSpPr txBox="1"/>
      </cdr:nvSpPr>
      <cdr:spPr>
        <a:xfrm xmlns:a="http://schemas.openxmlformats.org/drawingml/2006/main">
          <a:off x="678800" y="2250186"/>
          <a:ext cx="1591356" cy="225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t>Part-time</a:t>
          </a:r>
          <a:r>
            <a:rPr lang="en-US" sz="1100" b="1" baseline="0" dirty="0"/>
            <a:t> and Student Staff</a:t>
          </a:r>
          <a:endParaRPr lang="en-US" sz="1100" b="1" dirty="0"/>
        </a:p>
      </cdr:txBody>
    </cdr:sp>
  </cdr:relSizeAnchor>
  <cdr:relSizeAnchor xmlns:cdr="http://schemas.openxmlformats.org/drawingml/2006/chartDrawing">
    <cdr:from>
      <cdr:x>0.45057</cdr:x>
      <cdr:y>0.91234</cdr:y>
    </cdr:from>
    <cdr:to>
      <cdr:x>0.61779</cdr:x>
      <cdr:y>1</cdr:y>
    </cdr:to>
    <cdr:sp macro="" textlink="">
      <cdr:nvSpPr>
        <cdr:cNvPr id="5" name="TextBox 1"/>
        <cdr:cNvSpPr txBox="1"/>
      </cdr:nvSpPr>
      <cdr:spPr>
        <a:xfrm xmlns:a="http://schemas.openxmlformats.org/drawingml/2006/main">
          <a:off x="3348184" y="3665616"/>
          <a:ext cx="1242664" cy="352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smtClean="0"/>
            <a:t>Fringe Benefits</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482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20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kern="1200" dirty="0" smtClean="0">
                <a:solidFill>
                  <a:schemeClr val="tx1"/>
                </a:solidFill>
                <a:effectLst/>
                <a:latin typeface="+mn-lt"/>
                <a:ea typeface="+mn-ea"/>
                <a:cs typeface="+mn-cs"/>
              </a:rPr>
              <a:t>Assumptions:</a:t>
            </a:r>
            <a:r>
              <a:rPr lang="en-US" dirty="0" smtClean="0"/>
              <a:t> </a:t>
            </a:r>
            <a:r>
              <a:rPr lang="en-US" sz="1100" b="0" i="0" u="none" strike="noStrike" kern="1200" dirty="0" smtClean="0">
                <a:solidFill>
                  <a:schemeClr val="tx1"/>
                </a:solidFill>
                <a:effectLst/>
                <a:latin typeface="+mn-lt"/>
                <a:ea typeface="+mn-ea"/>
                <a:cs typeface="+mn-cs"/>
              </a:rPr>
              <a:t>1) Passport demand is based on a sample from several schools that offer passport acceptance within their own International Offices.  Please see calculation below.</a:t>
            </a:r>
            <a:r>
              <a:rPr lang="en-US" dirty="0" smtClean="0"/>
              <a:t> </a:t>
            </a:r>
            <a:r>
              <a:rPr lang="en-US" sz="1100" b="0" i="0" u="none" strike="noStrike" kern="1200" dirty="0" smtClean="0">
                <a:solidFill>
                  <a:schemeClr val="tx1"/>
                </a:solidFill>
                <a:effectLst/>
                <a:latin typeface="+mn-lt"/>
                <a:ea typeface="+mn-ea"/>
                <a:cs typeface="+mn-cs"/>
              </a:rPr>
              <a:t>Average daily demand is 16.25 passports.  However, I have used 10 per day as a conservative estimate.</a:t>
            </a:r>
            <a:r>
              <a:rPr lang="en-US" dirty="0" smtClean="0"/>
              <a:t> </a:t>
            </a:r>
            <a:r>
              <a:rPr lang="en-US" sz="1100" b="0" i="0" u="none" strike="noStrike" kern="1200" dirty="0" smtClean="0">
                <a:solidFill>
                  <a:schemeClr val="tx1"/>
                </a:solidFill>
                <a:effectLst/>
                <a:latin typeface="+mn-lt"/>
                <a:ea typeface="+mn-ea"/>
                <a:cs typeface="+mn-cs"/>
              </a:rPr>
              <a:t>2) ISIC demand is based on 500 per year (approx. 2 per day), per a survey of schools.</a:t>
            </a:r>
            <a:r>
              <a:rPr lang="en-US" dirty="0" smtClean="0"/>
              <a:t> </a:t>
            </a:r>
            <a:r>
              <a:rPr lang="en-US" sz="1100" b="0" i="0" u="none" strike="noStrike" kern="1200" dirty="0" smtClean="0">
                <a:solidFill>
                  <a:schemeClr val="tx1"/>
                </a:solidFill>
                <a:effectLst/>
                <a:latin typeface="+mn-lt"/>
                <a:ea typeface="+mn-ea"/>
                <a:cs typeface="+mn-cs"/>
              </a:rPr>
              <a:t>3) Photo service demand is based on estimates from three sources: a) Passport photos: I have used a conservative estimate of 50% of all passport photos applied for in the office; b) ISSS will need</a:t>
            </a:r>
            <a:r>
              <a:rPr lang="en-US" dirty="0" smtClean="0"/>
              <a:t> </a:t>
            </a:r>
            <a:r>
              <a:rPr lang="en-US" sz="1100" b="0" i="0" u="none" strike="noStrike" kern="1200" dirty="0" smtClean="0">
                <a:solidFill>
                  <a:schemeClr val="tx1"/>
                </a:solidFill>
                <a:effectLst/>
                <a:latin typeface="+mn-lt"/>
                <a:ea typeface="+mn-ea"/>
                <a:cs typeface="+mn-cs"/>
              </a:rPr>
              <a:t>approximately 400 photos per year for OPT, per Teri Albrecht; c) ISIC: Most people will be getting these on the spur of the moment, thus they will not have the photos with them.  However, to account for some</a:t>
            </a:r>
            <a:r>
              <a:rPr lang="en-US" dirty="0" smtClean="0"/>
              <a:t> </a:t>
            </a:r>
            <a:r>
              <a:rPr lang="en-US" sz="1100" b="0" i="0" u="none" strike="noStrike" kern="1200" dirty="0" smtClean="0">
                <a:solidFill>
                  <a:schemeClr val="tx1"/>
                </a:solidFill>
                <a:effectLst/>
                <a:latin typeface="+mn-lt"/>
                <a:ea typeface="+mn-ea"/>
                <a:cs typeface="+mn-cs"/>
              </a:rPr>
              <a:t>margin of error, I have used 80% of total ISIC demand.  The total demand for photos is thus 2,035 per year.</a:t>
            </a:r>
            <a:r>
              <a:rPr lang="en-US" dirty="0" smtClean="0"/>
              <a:t> </a:t>
            </a:r>
            <a:r>
              <a:rPr lang="en-US" sz="1100" b="1" i="0" u="none" strike="noStrike" kern="1200" dirty="0" smtClean="0">
                <a:solidFill>
                  <a:schemeClr val="tx1"/>
                </a:solidFill>
                <a:effectLst/>
                <a:latin typeface="+mn-lt"/>
                <a:ea typeface="+mn-ea"/>
                <a:cs typeface="+mn-cs"/>
              </a:rPr>
              <a:t>School Name</a:t>
            </a:r>
            <a:r>
              <a:rPr lang="en-US" dirty="0" smtClean="0"/>
              <a:t> </a:t>
            </a:r>
            <a:r>
              <a:rPr lang="en-US" sz="1100" b="1" i="0" u="none" strike="noStrike" kern="1200" dirty="0" smtClean="0">
                <a:solidFill>
                  <a:schemeClr val="tx1"/>
                </a:solidFill>
                <a:effectLst/>
                <a:latin typeface="+mn-lt"/>
                <a:ea typeface="+mn-ea"/>
                <a:cs typeface="+mn-cs"/>
              </a:rPr>
              <a:t>Daily</a:t>
            </a:r>
            <a:r>
              <a:rPr lang="en-US" dirty="0" smtClean="0"/>
              <a:t> </a:t>
            </a:r>
            <a:r>
              <a:rPr lang="en-US" sz="1100" b="0" i="0" u="none" strike="noStrike" kern="1200" dirty="0" smtClean="0">
                <a:solidFill>
                  <a:schemeClr val="tx1"/>
                </a:solidFill>
                <a:effectLst/>
                <a:latin typeface="+mn-lt"/>
                <a:ea typeface="+mn-ea"/>
                <a:cs typeface="+mn-cs"/>
              </a:rPr>
              <a:t>University of Texas - El Paso</a:t>
            </a:r>
            <a:r>
              <a:rPr lang="en-US" dirty="0" smtClean="0"/>
              <a:t> </a:t>
            </a:r>
            <a:r>
              <a:rPr lang="en-US" sz="1100" b="0" i="0" u="none" strike="noStrike" kern="1200" dirty="0" smtClean="0">
                <a:solidFill>
                  <a:schemeClr val="tx1"/>
                </a:solidFill>
                <a:effectLst/>
                <a:latin typeface="+mn-lt"/>
                <a:ea typeface="+mn-ea"/>
                <a:cs typeface="+mn-cs"/>
              </a:rPr>
              <a:t>30.00</a:t>
            </a:r>
            <a:r>
              <a:rPr lang="en-US" dirty="0" smtClean="0"/>
              <a:t> </a:t>
            </a:r>
            <a:r>
              <a:rPr lang="en-US" sz="1100" b="0" i="0" u="none" strike="noStrike" kern="1200" dirty="0" smtClean="0">
                <a:solidFill>
                  <a:schemeClr val="tx1"/>
                </a:solidFill>
                <a:effectLst/>
                <a:latin typeface="+mn-lt"/>
                <a:ea typeface="+mn-ea"/>
                <a:cs typeface="+mn-cs"/>
              </a:rPr>
              <a:t>University of Texas - San Antonio</a:t>
            </a:r>
            <a:r>
              <a:rPr lang="en-US" dirty="0" smtClean="0"/>
              <a:t> </a:t>
            </a:r>
            <a:r>
              <a:rPr lang="en-US" sz="1100" b="0" i="0" u="none" strike="noStrike" kern="1200" dirty="0" smtClean="0">
                <a:solidFill>
                  <a:schemeClr val="tx1"/>
                </a:solidFill>
                <a:effectLst/>
                <a:latin typeface="+mn-lt"/>
                <a:ea typeface="+mn-ea"/>
                <a:cs typeface="+mn-cs"/>
              </a:rPr>
              <a:t>5.00</a:t>
            </a:r>
            <a:r>
              <a:rPr lang="en-US" dirty="0" smtClean="0"/>
              <a:t> </a:t>
            </a:r>
            <a:r>
              <a:rPr lang="en-US" sz="1100" b="0" i="0" u="none" strike="noStrike" kern="1200" dirty="0" smtClean="0">
                <a:solidFill>
                  <a:schemeClr val="tx1"/>
                </a:solidFill>
                <a:effectLst/>
                <a:latin typeface="+mn-lt"/>
                <a:ea typeface="+mn-ea"/>
                <a:cs typeface="+mn-cs"/>
              </a:rPr>
              <a:t>University of California - Berkeley</a:t>
            </a:r>
            <a:r>
              <a:rPr lang="en-US" dirty="0" smtClean="0"/>
              <a:t> </a:t>
            </a:r>
            <a:r>
              <a:rPr lang="en-US" sz="1100" b="0" i="0" u="none" strike="noStrike" kern="1200" dirty="0" smtClean="0">
                <a:solidFill>
                  <a:schemeClr val="tx1"/>
                </a:solidFill>
                <a:effectLst/>
                <a:latin typeface="+mn-lt"/>
                <a:ea typeface="+mn-ea"/>
                <a:cs typeface="+mn-cs"/>
              </a:rPr>
              <a:t>10.00</a:t>
            </a:r>
            <a:r>
              <a:rPr lang="en-US" dirty="0" smtClean="0"/>
              <a:t> </a:t>
            </a:r>
            <a:r>
              <a:rPr lang="en-US" sz="1100" b="0" i="0" u="none" strike="noStrike" kern="1200" dirty="0" smtClean="0">
                <a:solidFill>
                  <a:schemeClr val="tx1"/>
                </a:solidFill>
                <a:effectLst/>
                <a:latin typeface="+mn-lt"/>
                <a:ea typeface="+mn-ea"/>
                <a:cs typeface="+mn-cs"/>
              </a:rPr>
              <a:t>University of Texas - Dallas</a:t>
            </a:r>
            <a:r>
              <a:rPr lang="en-US" dirty="0" smtClean="0"/>
              <a:t> </a:t>
            </a:r>
            <a:r>
              <a:rPr lang="en-US" sz="1100" b="0" i="0" u="none" strike="noStrike" kern="1200" dirty="0" smtClean="0">
                <a:solidFill>
                  <a:schemeClr val="tx1"/>
                </a:solidFill>
                <a:effectLst/>
                <a:latin typeface="+mn-lt"/>
                <a:ea typeface="+mn-ea"/>
                <a:cs typeface="+mn-cs"/>
              </a:rPr>
              <a:t>20.00</a:t>
            </a:r>
            <a:r>
              <a:rPr lang="en-US" dirty="0" smtClean="0"/>
              <a:t> </a:t>
            </a:r>
            <a:r>
              <a:rPr lang="en-US" sz="1100" b="0" i="0" u="none" strike="noStrike" kern="1200" dirty="0" smtClean="0">
                <a:solidFill>
                  <a:schemeClr val="tx1"/>
                </a:solidFill>
                <a:effectLst/>
                <a:latin typeface="+mn-lt"/>
                <a:ea typeface="+mn-ea"/>
                <a:cs typeface="+mn-cs"/>
              </a:rPr>
              <a:t>Daily Demand Average</a:t>
            </a:r>
            <a:r>
              <a:rPr lang="en-US" dirty="0" smtClean="0"/>
              <a:t> </a:t>
            </a:r>
            <a:r>
              <a:rPr lang="en-US" sz="1100" b="0" i="0" u="none" strike="noStrike" kern="1200" dirty="0" smtClean="0">
                <a:solidFill>
                  <a:schemeClr val="tx1"/>
                </a:solidFill>
                <a:effectLst/>
                <a:latin typeface="+mn-lt"/>
                <a:ea typeface="+mn-ea"/>
                <a:cs typeface="+mn-cs"/>
              </a:rPr>
              <a:t>16.25</a:t>
            </a:r>
            <a:r>
              <a:rPr lang="en-US" dirty="0" smtClean="0"/>
              <a:t> </a:t>
            </a:r>
            <a:r>
              <a:rPr lang="en-US" sz="1100" b="1" i="0" u="none" strike="noStrike" kern="1200" dirty="0" smtClean="0">
                <a:solidFill>
                  <a:schemeClr val="tx1"/>
                </a:solidFill>
                <a:effectLst/>
                <a:latin typeface="+mn-lt"/>
                <a:ea typeface="+mn-ea"/>
                <a:cs typeface="+mn-cs"/>
              </a:rPr>
              <a:t>Photo Worksheet</a:t>
            </a:r>
            <a:r>
              <a:rPr lang="en-US" dirty="0" smtClean="0"/>
              <a:t> </a:t>
            </a:r>
            <a:r>
              <a:rPr lang="en-US" sz="1100" b="0" i="0" u="none" strike="noStrike" kern="1200" dirty="0" smtClean="0">
                <a:solidFill>
                  <a:schemeClr val="tx1"/>
                </a:solidFill>
                <a:effectLst/>
                <a:latin typeface="+mn-lt"/>
                <a:ea typeface="+mn-ea"/>
                <a:cs typeface="+mn-cs"/>
              </a:rPr>
              <a:t>Passport Photos</a:t>
            </a:r>
            <a:r>
              <a:rPr lang="en-US" dirty="0" smtClean="0"/>
              <a:t> </a:t>
            </a:r>
            <a:r>
              <a:rPr lang="en-US" sz="1100" b="0" i="0" u="none" strike="noStrike" kern="1200" dirty="0" smtClean="0">
                <a:solidFill>
                  <a:schemeClr val="tx1"/>
                </a:solidFill>
                <a:effectLst/>
                <a:latin typeface="+mn-lt"/>
                <a:ea typeface="+mn-ea"/>
                <a:cs typeface="+mn-cs"/>
              </a:rPr>
              <a:t>         1,235 OPT/ISSS Photos</a:t>
            </a:r>
            <a:r>
              <a:rPr lang="en-US" dirty="0" smtClean="0"/>
              <a:t> </a:t>
            </a:r>
            <a:r>
              <a:rPr lang="en-US" sz="1100" b="0" i="0" u="none" strike="noStrike" kern="1200" dirty="0" smtClean="0">
                <a:solidFill>
                  <a:schemeClr val="tx1"/>
                </a:solidFill>
                <a:effectLst/>
                <a:latin typeface="+mn-lt"/>
                <a:ea typeface="+mn-ea"/>
                <a:cs typeface="+mn-cs"/>
              </a:rPr>
              <a:t>           400 ISIC Photos</a:t>
            </a:r>
            <a:r>
              <a:rPr lang="en-US" dirty="0" smtClean="0"/>
              <a:t> </a:t>
            </a:r>
            <a:r>
              <a:rPr lang="en-US" sz="1100" b="0" i="0" u="none" strike="noStrike" kern="1200" dirty="0" smtClean="0">
                <a:solidFill>
                  <a:schemeClr val="tx1"/>
                </a:solidFill>
                <a:effectLst/>
                <a:latin typeface="+mn-lt"/>
                <a:ea typeface="+mn-ea"/>
                <a:cs typeface="+mn-cs"/>
              </a:rPr>
              <a:t>           400 </a:t>
            </a:r>
            <a:r>
              <a:rPr lang="en-US" sz="1100" b="1" i="0" u="none" strike="noStrike" kern="1200" dirty="0" smtClean="0">
                <a:solidFill>
                  <a:schemeClr val="tx1"/>
                </a:solidFill>
                <a:effectLst/>
                <a:latin typeface="+mn-lt"/>
                <a:ea typeface="+mn-ea"/>
                <a:cs typeface="+mn-cs"/>
              </a:rPr>
              <a:t>Total Photos per Year</a:t>
            </a:r>
            <a:r>
              <a:rPr lang="en-US" dirty="0" smtClean="0"/>
              <a:t> </a:t>
            </a:r>
            <a:r>
              <a:rPr lang="en-US" sz="1100" b="0" i="0" u="none" strike="noStrike" kern="1200" dirty="0" smtClean="0">
                <a:solidFill>
                  <a:schemeClr val="tx1"/>
                </a:solidFill>
                <a:effectLst/>
                <a:latin typeface="+mn-lt"/>
                <a:ea typeface="+mn-ea"/>
                <a:cs typeface="+mn-cs"/>
              </a:rPr>
              <a:t>         2,035 </a:t>
            </a:r>
            <a:endParaRPr lang="en-US" dirty="0"/>
          </a:p>
        </p:txBody>
      </p:sp>
    </p:spTree>
    <p:extLst>
      <p:ext uri="{BB962C8B-B14F-4D97-AF65-F5344CB8AC3E}">
        <p14:creationId xmlns:p14="http://schemas.microsoft.com/office/powerpoint/2010/main" val="227116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03605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25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521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53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01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helps us</a:t>
            </a:r>
            <a:r>
              <a:rPr lang="en-US" baseline="0" dirty="0" smtClean="0"/>
              <a:t> manage staffing.  Also have reports for each month, showing seasonal shifts.  More efficient with payroll.</a:t>
            </a:r>
            <a:endParaRPr lang="en-US" dirty="0"/>
          </a:p>
        </p:txBody>
      </p:sp>
      <p:sp>
        <p:nvSpPr>
          <p:cNvPr id="4" name="Slide Number Placeholder 3"/>
          <p:cNvSpPr>
            <a:spLocks noGrp="1"/>
          </p:cNvSpPr>
          <p:nvPr>
            <p:ph type="sldNum" sz="quarter" idx="10"/>
          </p:nvPr>
        </p:nvSpPr>
        <p:spPr/>
        <p:txBody>
          <a:bodyPr/>
          <a:lstStyle/>
          <a:p>
            <a:fld id="{81E81088-2811-4FBE-BBFC-98923BD4D111}" type="slidenum">
              <a:rPr lang="en-US" smtClean="0"/>
              <a:t>19</a:t>
            </a:fld>
            <a:endParaRPr lang="en-US" dirty="0"/>
          </a:p>
        </p:txBody>
      </p:sp>
    </p:spTree>
    <p:extLst>
      <p:ext uri="{BB962C8B-B14F-4D97-AF65-F5344CB8AC3E}">
        <p14:creationId xmlns:p14="http://schemas.microsoft.com/office/powerpoint/2010/main" val="244409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30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69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Marketing data helps us figure out where our customers are coming from.</a:t>
            </a:r>
            <a:r>
              <a:rPr lang="en-US" baseline="0" dirty="0" smtClean="0"/>
              <a:t>  This helps us tailor our marketing package more effectively.</a:t>
            </a:r>
            <a:endParaRPr lang="en-US" dirty="0"/>
          </a:p>
        </p:txBody>
      </p:sp>
      <p:sp>
        <p:nvSpPr>
          <p:cNvPr id="4" name="Slide Number Placeholder 3"/>
          <p:cNvSpPr>
            <a:spLocks noGrp="1"/>
          </p:cNvSpPr>
          <p:nvPr>
            <p:ph type="sldNum" sz="quarter" idx="10"/>
          </p:nvPr>
        </p:nvSpPr>
        <p:spPr/>
        <p:txBody>
          <a:bodyPr/>
          <a:lstStyle/>
          <a:p>
            <a:fld id="{81E81088-2811-4FBE-BBFC-98923BD4D111}" type="slidenum">
              <a:rPr lang="en-US" smtClean="0"/>
              <a:t>24</a:t>
            </a:fld>
            <a:endParaRPr lang="en-US" dirty="0"/>
          </a:p>
        </p:txBody>
      </p:sp>
    </p:spTree>
    <p:extLst>
      <p:ext uri="{BB962C8B-B14F-4D97-AF65-F5344CB8AC3E}">
        <p14:creationId xmlns:p14="http://schemas.microsoft.com/office/powerpoint/2010/main" val="217684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Moreover, we can drill</a:t>
            </a:r>
            <a:r>
              <a:rPr lang="en-US" baseline="0" dirty="0" smtClean="0"/>
              <a:t> down into the data, looking at where each customer segment hears about us.  This helps us look at what marketing avenues are effective and which are dead weight.  This, in turn, helps us be more efficient with our marketing budgets.</a:t>
            </a:r>
            <a:endParaRPr lang="en-US" dirty="0"/>
          </a:p>
        </p:txBody>
      </p:sp>
      <p:sp>
        <p:nvSpPr>
          <p:cNvPr id="4" name="Slide Number Placeholder 3"/>
          <p:cNvSpPr>
            <a:spLocks noGrp="1"/>
          </p:cNvSpPr>
          <p:nvPr>
            <p:ph type="sldNum" sz="quarter" idx="10"/>
          </p:nvPr>
        </p:nvSpPr>
        <p:spPr/>
        <p:txBody>
          <a:bodyPr/>
          <a:lstStyle/>
          <a:p>
            <a:fld id="{81E81088-2811-4FBE-BBFC-98923BD4D111}" type="slidenum">
              <a:rPr lang="en-US" smtClean="0"/>
              <a:t>25</a:t>
            </a:fld>
            <a:endParaRPr lang="en-US" dirty="0"/>
          </a:p>
        </p:txBody>
      </p:sp>
    </p:spTree>
    <p:extLst>
      <p:ext uri="{BB962C8B-B14F-4D97-AF65-F5344CB8AC3E}">
        <p14:creationId xmlns:p14="http://schemas.microsoft.com/office/powerpoint/2010/main" val="1858996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Others: YELP,</a:t>
            </a:r>
            <a:r>
              <a:rPr lang="en-US" baseline="0" dirty="0" smtClean="0"/>
              <a:t> KUT radio, Passport Days, Study Abroad Fairs</a:t>
            </a:r>
          </a:p>
          <a:p>
            <a:endParaRPr lang="en-US" dirty="0"/>
          </a:p>
        </p:txBody>
      </p:sp>
    </p:spTree>
    <p:extLst>
      <p:ext uri="{BB962C8B-B14F-4D97-AF65-F5344CB8AC3E}">
        <p14:creationId xmlns:p14="http://schemas.microsoft.com/office/powerpoint/2010/main" val="3885732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r>
              <a:rPr lang="en-US" dirty="0" smtClean="0"/>
              <a:t>County.  145k, 43k IU students.  Town 95k, 43k IU students</a:t>
            </a:r>
            <a:endParaRPr dirty="0"/>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335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529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r>
              <a:rPr lang="en-US" dirty="0" smtClean="0"/>
              <a:t>Add questions slide</a:t>
            </a:r>
            <a:r>
              <a:rPr lang="en-US" baseline="0" dirty="0" smtClean="0"/>
              <a:t> with contact info</a:t>
            </a:r>
            <a:endParaRPr dirty="0"/>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03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13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9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11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18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821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6"/>
        <p:cNvGrpSpPr/>
        <p:nvPr/>
      </p:nvGrpSpPr>
      <p:grpSpPr>
        <a:xfrm>
          <a:off x="0" y="0"/>
          <a:ext cx="0" cy="0"/>
          <a:chOff x="0" y="0"/>
          <a:chExt cx="0" cy="0"/>
        </a:xfrm>
      </p:grpSpPr>
      <p:pic>
        <p:nvPicPr>
          <p:cNvPr id="17" name="Shape 17" descr="Brickwork-HD-R1a.jpg"/>
          <p:cNvPicPr preferRelativeResize="0"/>
          <p:nvPr/>
        </p:nvPicPr>
        <p:blipFill rotWithShape="1">
          <a:blip r:embed="rId2">
            <a:alphaModFix/>
          </a:blip>
          <a:srcRect/>
          <a:stretch/>
        </p:blipFill>
        <p:spPr>
          <a:xfrm>
            <a:off x="0" y="0"/>
            <a:ext cx="12094464" cy="6851142"/>
          </a:xfrm>
          <a:prstGeom prst="rect">
            <a:avLst/>
          </a:prstGeom>
          <a:noFill/>
          <a:ln>
            <a:noFill/>
          </a:ln>
        </p:spPr>
      </p:pic>
      <p:sp>
        <p:nvSpPr>
          <p:cNvPr id="18" name="Shape 18"/>
          <p:cNvSpPr/>
          <p:nvPr/>
        </p:nvSpPr>
        <p:spPr>
          <a:xfrm>
            <a:off x="-15875" y="0"/>
            <a:ext cx="11683809" cy="6588124"/>
          </a:xfrm>
          <a:custGeom>
            <a:avLst/>
            <a:gdLst/>
            <a:ahLst/>
            <a:cxnLst/>
            <a:rect l="0" t="0" r="0" b="0"/>
            <a:pathLst>
              <a:path w="120000" h="120000" extrusionOk="0">
                <a:moveTo>
                  <a:pt x="0" y="0"/>
                </a:moveTo>
                <a:lnTo>
                  <a:pt x="116250" y="0"/>
                </a:lnTo>
                <a:lnTo>
                  <a:pt x="120000" y="108867"/>
                </a:lnTo>
                <a:lnTo>
                  <a:pt x="163" y="120000"/>
                </a:lnTo>
                <a:cubicBezTo>
                  <a:pt x="108" y="79903"/>
                  <a:pt x="54" y="39807"/>
                  <a:pt x="0" y="0"/>
                </a:cubicBezTo>
                <a:close/>
              </a:path>
            </a:pathLst>
          </a:custGeom>
          <a:blipFill rotWithShape="1">
            <a:blip r:embed="rId3">
              <a:alphaModFix/>
            </a:blip>
            <a:stretch>
              <a:fillRect/>
            </a:stretch>
          </a:blipFill>
          <a:ln>
            <a:noFill/>
          </a:ln>
          <a:effectLst>
            <a:outerShdw blurRad="101599" dist="152400" dir="4380000" algn="tl" rotWithShape="0">
              <a:srgbClr val="000000">
                <a:alpha val="42745"/>
              </a:srgbClr>
            </a:outerShdw>
          </a:effectLst>
        </p:spPr>
        <p:txBody>
          <a:bodyPr wrap="square" lIns="91425" tIns="91425" rIns="91425" bIns="91425" anchor="ctr" anchorCtr="0">
            <a:noAutofit/>
          </a:bodyPr>
          <a:lstStyle/>
          <a:p>
            <a:pPr lvl="0">
              <a:spcBef>
                <a:spcPts val="0"/>
              </a:spcBef>
              <a:buNone/>
            </a:pPr>
            <a:endParaRPr dirty="0"/>
          </a:p>
        </p:txBody>
      </p:sp>
      <p:sp>
        <p:nvSpPr>
          <p:cNvPr id="19" name="Shape 19"/>
          <p:cNvSpPr/>
          <p:nvPr/>
        </p:nvSpPr>
        <p:spPr>
          <a:xfrm>
            <a:off x="0" y="4282257"/>
            <a:ext cx="11329256" cy="2028845"/>
          </a:xfrm>
          <a:custGeom>
            <a:avLst/>
            <a:gdLst/>
            <a:ahLst/>
            <a:cxnLst/>
            <a:rect l="0" t="0" r="0" b="0"/>
            <a:pathLst>
              <a:path w="120000" h="120000" extrusionOk="0">
                <a:moveTo>
                  <a:pt x="0" y="34809"/>
                </a:moveTo>
                <a:lnTo>
                  <a:pt x="119097" y="0"/>
                </a:lnTo>
                <a:lnTo>
                  <a:pt x="120000" y="84274"/>
                </a:lnTo>
                <a:lnTo>
                  <a:pt x="0" y="120000"/>
                </a:lnTo>
                <a:lnTo>
                  <a:pt x="0" y="34809"/>
                </a:lnTo>
                <a:close/>
              </a:path>
            </a:pathLst>
          </a:custGeom>
          <a:gradFill>
            <a:gsLst>
              <a:gs pos="0">
                <a:schemeClr val="accent1"/>
              </a:gs>
              <a:gs pos="34000">
                <a:schemeClr val="accent1"/>
              </a:gs>
              <a:gs pos="100000">
                <a:srgbClr val="193149"/>
              </a:gs>
            </a:gsLst>
            <a:path path="circle">
              <a:fillToRect l="50000" t="50000" r="50000" b="50000"/>
            </a:path>
            <a:tileRect/>
          </a:gradFill>
          <a:ln>
            <a:noFill/>
          </a:ln>
        </p:spPr>
      </p:sp>
      <p:sp>
        <p:nvSpPr>
          <p:cNvPr id="20" name="Shape 20"/>
          <p:cNvSpPr/>
          <p:nvPr/>
        </p:nvSpPr>
        <p:spPr>
          <a:xfrm>
            <a:off x="0" y="0"/>
            <a:ext cx="8719578" cy="456876"/>
          </a:xfrm>
          <a:custGeom>
            <a:avLst/>
            <a:gdLst/>
            <a:ahLst/>
            <a:cxnLst/>
            <a:rect l="0" t="0" r="0" b="0"/>
            <a:pathLst>
              <a:path w="120000" h="120000" extrusionOk="0">
                <a:moveTo>
                  <a:pt x="0" y="0"/>
                </a:moveTo>
                <a:lnTo>
                  <a:pt x="120000" y="0"/>
                </a:lnTo>
                <a:lnTo>
                  <a:pt x="0" y="120000"/>
                </a:lnTo>
                <a:lnTo>
                  <a:pt x="0" y="0"/>
                </a:lnTo>
                <a:close/>
              </a:path>
            </a:pathLst>
          </a:custGeom>
          <a:gradFill>
            <a:gsLst>
              <a:gs pos="0">
                <a:schemeClr val="accent1"/>
              </a:gs>
              <a:gs pos="34000">
                <a:schemeClr val="accent1"/>
              </a:gs>
              <a:gs pos="100000">
                <a:srgbClr val="193149"/>
              </a:gs>
            </a:gsLst>
            <a:path path="circle">
              <a:fillToRect l="50000" t="50000" r="50000" b="50000"/>
            </a:path>
            <a:tileRect/>
          </a:gradFill>
          <a:ln>
            <a:noFill/>
          </a:ln>
        </p:spPr>
      </p:sp>
      <p:sp>
        <p:nvSpPr>
          <p:cNvPr id="21" name="Shape 21"/>
          <p:cNvSpPr/>
          <p:nvPr/>
        </p:nvSpPr>
        <p:spPr>
          <a:xfrm rot="-180000">
            <a:off x="-161800" y="293316"/>
            <a:ext cx="11367115" cy="5751803"/>
          </a:xfrm>
          <a:custGeom>
            <a:avLst/>
            <a:gdLst/>
            <a:ahLst/>
            <a:cxnLst/>
            <a:rect l="0" t="0" r="0" b="0"/>
            <a:pathLst>
              <a:path w="120000" h="120000" extrusionOk="0">
                <a:moveTo>
                  <a:pt x="119784" y="0"/>
                </a:moveTo>
                <a:cubicBezTo>
                  <a:pt x="119856" y="39955"/>
                  <a:pt x="119928" y="79910"/>
                  <a:pt x="120000" y="119865"/>
                </a:cubicBezTo>
                <a:lnTo>
                  <a:pt x="0" y="120000"/>
                </a:lnTo>
              </a:path>
            </a:pathLst>
          </a:custGeom>
          <a:noFill/>
          <a:ln w="82550" cap="flat" cmpd="sng">
            <a:solidFill>
              <a:srgbClr val="7F7F7F"/>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dirty="0"/>
          </a:p>
        </p:txBody>
      </p:sp>
      <p:sp>
        <p:nvSpPr>
          <p:cNvPr id="22" name="Shape 22"/>
          <p:cNvSpPr txBox="1">
            <a:spLocks noGrp="1"/>
          </p:cNvSpPr>
          <p:nvPr>
            <p:ph type="ctrTitle"/>
          </p:nvPr>
        </p:nvSpPr>
        <p:spPr>
          <a:xfrm rot="-180000">
            <a:off x="891200" y="662655"/>
            <a:ext cx="9755187" cy="2766528"/>
          </a:xfrm>
          <a:prstGeom prst="rect">
            <a:avLst/>
          </a:prstGeom>
          <a:noFill/>
          <a:ln>
            <a:noFill/>
          </a:ln>
        </p:spPr>
        <p:txBody>
          <a:bodyPr wrap="square" lIns="91425" tIns="91425" rIns="91425" bIns="91425" anchor="b" anchorCtr="0"/>
          <a:lstStyle>
            <a:lvl1pPr marL="0" marR="0" lvl="0" indent="0" algn="r" rtl="0">
              <a:lnSpc>
                <a:spcPct val="90000"/>
              </a:lnSpc>
              <a:spcBef>
                <a:spcPts val="0"/>
              </a:spcBef>
              <a:buClr>
                <a:srgbClr val="74A2CD"/>
              </a:buClr>
              <a:buFont typeface="Impact"/>
              <a:buNone/>
              <a:defRPr sz="80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rot="-180000">
            <a:off x="983062" y="3505209"/>
            <a:ext cx="9755187" cy="550332"/>
          </a:xfrm>
          <a:prstGeom prst="rect">
            <a:avLst/>
          </a:prstGeom>
          <a:noFill/>
          <a:ln>
            <a:noFill/>
          </a:ln>
        </p:spPr>
        <p:txBody>
          <a:bodyPr wrap="square" lIns="91425" tIns="91425" rIns="91425" bIns="91425" anchor="t" anchorCtr="0"/>
          <a:lstStyle>
            <a:lvl1pPr marL="0" marR="0" lvl="0" indent="0" algn="r" rtl="0">
              <a:lnSpc>
                <a:spcPct val="120000"/>
              </a:lnSpc>
              <a:spcBef>
                <a:spcPts val="1000"/>
              </a:spcBef>
              <a:buClr>
                <a:srgbClr val="74A2CD"/>
              </a:buClr>
              <a:buFont typeface="Arial"/>
              <a:buNone/>
              <a:defRPr sz="2800" b="0" i="0" u="none" strike="noStrike" cap="none">
                <a:solidFill>
                  <a:srgbClr val="7F7F7F"/>
                </a:solidFill>
                <a:latin typeface="Impact"/>
                <a:ea typeface="Impact"/>
                <a:cs typeface="Impact"/>
                <a:sym typeface="Impact"/>
              </a:defRPr>
            </a:lvl1pPr>
            <a:lvl2pPr marL="457200" marR="0" lvl="1" indent="0" algn="ctr"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2pPr>
            <a:lvl3pPr marL="914400" marR="0" lvl="2" indent="0" algn="ctr" rtl="0">
              <a:lnSpc>
                <a:spcPct val="120000"/>
              </a:lnSpc>
              <a:spcBef>
                <a:spcPts val="500"/>
              </a:spcBef>
              <a:buClr>
                <a:srgbClr val="74A2CD"/>
              </a:buClr>
              <a:buFont typeface="Arial"/>
              <a:buNone/>
              <a:defRPr sz="1800" b="0" i="0" u="none" strike="noStrike" cap="none">
                <a:solidFill>
                  <a:schemeClr val="dk1"/>
                </a:solidFill>
                <a:latin typeface="Impact"/>
                <a:ea typeface="Impact"/>
                <a:cs typeface="Impact"/>
                <a:sym typeface="Impact"/>
              </a:defRPr>
            </a:lvl3pPr>
            <a:lvl4pPr marL="1371600" marR="0" lvl="3" indent="0" algn="ctr"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4pPr>
            <a:lvl5pPr marL="1828800" marR="0" lvl="4" indent="0" algn="ctr"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5pPr>
            <a:lvl6pPr marL="2286000" marR="0" lvl="5" indent="0" algn="ctr"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6pPr>
            <a:lvl7pPr marL="2743200" marR="0" lvl="6" indent="0" algn="ctr"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7pPr>
            <a:lvl8pPr marL="3200400" marR="0" lvl="7" indent="0" algn="ctr"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8pPr>
            <a:lvl9pPr marL="3657600" marR="0" lvl="8" indent="0" algn="ctr"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4" name="Shape 24"/>
          <p:cNvSpPr txBox="1">
            <a:spLocks noGrp="1"/>
          </p:cNvSpPr>
          <p:nvPr>
            <p:ph type="dt" idx="10"/>
          </p:nvPr>
        </p:nvSpPr>
        <p:spPr>
          <a:xfrm rot="-180000">
            <a:off x="4948540" y="4578462"/>
            <a:ext cx="6143653" cy="1163112"/>
          </a:xfrm>
          <a:prstGeom prst="rect">
            <a:avLst/>
          </a:prstGeom>
          <a:noFill/>
          <a:ln>
            <a:noFill/>
          </a:ln>
        </p:spPr>
        <p:txBody>
          <a:bodyPr wrap="square" lIns="91425" tIns="91425" rIns="91425" bIns="91425" anchor="ctr" anchorCtr="0"/>
          <a:lstStyle>
            <a:lvl1pPr marL="0" marR="0" lvl="0" indent="0" algn="ctr" rtl="0">
              <a:spcBef>
                <a:spcPts val="0"/>
              </a:spcBef>
              <a:buNone/>
              <a:defRPr sz="54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25" name="Shape 25"/>
          <p:cNvSpPr txBox="1">
            <a:spLocks noGrp="1"/>
          </p:cNvSpPr>
          <p:nvPr>
            <p:ph type="ftr" idx="11"/>
          </p:nvPr>
        </p:nvSpPr>
        <p:spPr>
          <a:xfrm rot="-180000">
            <a:off x="9143" y="4882896"/>
            <a:ext cx="4050791" cy="1197864"/>
          </a:xfrm>
          <a:prstGeom prst="rect">
            <a:avLst/>
          </a:prstGeom>
          <a:noFill/>
          <a:ln>
            <a:noFill/>
          </a:ln>
        </p:spPr>
        <p:txBody>
          <a:bodyPr wrap="square" lIns="91425" tIns="91425" rIns="91425" bIns="91425" anchor="ctr" anchorCtr="0"/>
          <a:lstStyle>
            <a:lvl1pPr marL="0" marR="0" lvl="0" indent="0" algn="l" rtl="0">
              <a:spcBef>
                <a:spcPts val="0"/>
              </a:spcBef>
              <a:buNone/>
              <a:defRPr sz="54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26" name="Shape 26"/>
          <p:cNvSpPr txBox="1">
            <a:spLocks noGrp="1"/>
          </p:cNvSpPr>
          <p:nvPr>
            <p:ph type="sldNum" idx="12"/>
          </p:nvPr>
        </p:nvSpPr>
        <p:spPr>
          <a:xfrm rot="-180000">
            <a:off x="9851758" y="3832648"/>
            <a:ext cx="907186" cy="49847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2400" b="0" i="0" u="none" strike="noStrike" cap="none">
                <a:solidFill>
                  <a:srgbClr val="3F3F3F"/>
                </a:solidFill>
                <a:latin typeface="Impact"/>
                <a:ea typeface="Impact"/>
                <a:cs typeface="Impact"/>
                <a:sym typeface="Impact"/>
              </a:rPr>
              <a:t>‹#›</a:t>
            </a:fld>
            <a:endParaRPr lang="en-US" sz="2400" b="0" i="0" u="none" strike="noStrike" cap="none" dirty="0">
              <a:solidFill>
                <a:srgbClr val="3F3F3F"/>
              </a:solidFill>
              <a:latin typeface="Impact"/>
              <a:ea typeface="Impact"/>
              <a:cs typeface="Impact"/>
              <a:sym typeface="Impact"/>
            </a:endParaRPr>
          </a:p>
        </p:txBody>
      </p:sp>
      <p:sp>
        <p:nvSpPr>
          <p:cNvPr id="27" name="Shape 27"/>
          <p:cNvSpPr/>
          <p:nvPr/>
        </p:nvSpPr>
        <p:spPr>
          <a:xfrm rot="-180000">
            <a:off x="4221385" y="5111355"/>
            <a:ext cx="515386" cy="515386"/>
          </a:xfrm>
          <a:prstGeom prst="star5">
            <a:avLst>
              <a:gd name="adj" fmla="val 26693"/>
              <a:gd name="hf" fmla="val 105146"/>
              <a:gd name="vf" fmla="val 110557"/>
            </a:avLst>
          </a:prstGeom>
          <a:solidFill>
            <a:srgbClr val="74A2CD">
              <a:alpha val="49803"/>
            </a:srgbClr>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800" y="4106332"/>
            <a:ext cx="10394707" cy="588845"/>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74A2CD"/>
              </a:buClr>
              <a:buFont typeface="Impact"/>
              <a:buNone/>
              <a:defRPr sz="32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a:spLocks noGrp="1"/>
          </p:cNvSpPr>
          <p:nvPr>
            <p:ph type="pic" idx="2"/>
          </p:nvPr>
        </p:nvSpPr>
        <p:spPr>
          <a:xfrm>
            <a:off x="685800" y="685799"/>
            <a:ext cx="10392512" cy="3194902"/>
          </a:xfrm>
          <a:prstGeom prst="rect">
            <a:avLst/>
          </a:prstGeom>
          <a:noFill/>
          <a:ln w="57150" cap="flat" cmpd="thinThick">
            <a:solidFill>
              <a:srgbClr val="7F7F7F"/>
            </a:solidFill>
            <a:prstDash val="solid"/>
            <a:miter lim="800000"/>
            <a:headEnd type="none" w="med" len="med"/>
            <a:tailEnd type="none" w="med" len="med"/>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32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8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24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9pPr>
          </a:lstStyle>
          <a:p>
            <a:endParaRPr dirty="0"/>
          </a:p>
        </p:txBody>
      </p:sp>
      <p:sp>
        <p:nvSpPr>
          <p:cNvPr id="82" name="Shape 82"/>
          <p:cNvSpPr txBox="1">
            <a:spLocks noGrp="1"/>
          </p:cNvSpPr>
          <p:nvPr>
            <p:ph type="body" idx="1"/>
          </p:nvPr>
        </p:nvSpPr>
        <p:spPr>
          <a:xfrm>
            <a:off x="685779" y="4702923"/>
            <a:ext cx="10394727" cy="682471"/>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rgbClr val="74A2CD"/>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83" name="Shape 83"/>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84" name="Shape 84"/>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85" name="Shape 85"/>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85800" y="685800"/>
            <a:ext cx="10396902" cy="3194902"/>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rgbClr val="74A2CD"/>
              </a:buClr>
              <a:buFont typeface="Impact"/>
              <a:buNone/>
              <a:defRPr sz="48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685779" y="4106332"/>
            <a:ext cx="10394728" cy="1273606"/>
          </a:xfrm>
          <a:prstGeom prst="rect">
            <a:avLst/>
          </a:prstGeom>
          <a:noFill/>
          <a:ln>
            <a:noFill/>
          </a:ln>
        </p:spPr>
        <p:txBody>
          <a:bodyPr wrap="square" lIns="91425" tIns="91425" rIns="91425" bIns="91425" anchor="ctr" anchorCtr="0"/>
          <a:lstStyle>
            <a:lvl1pPr marL="0" marR="0" lvl="0" indent="0" algn="ctr" rtl="0">
              <a:lnSpc>
                <a:spcPct val="120000"/>
              </a:lnSpc>
              <a:spcBef>
                <a:spcPts val="1000"/>
              </a:spcBef>
              <a:buClr>
                <a:srgbClr val="74A2CD"/>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89" name="Shape 89"/>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90" name="Shape 90"/>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91" name="Shape 91"/>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121732" y="685800"/>
            <a:ext cx="9525019" cy="2916703"/>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rgbClr val="74A2CD"/>
              </a:buClr>
              <a:buFont typeface="Impact"/>
              <a:buNone/>
              <a:defRPr sz="48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a:off x="1550263" y="3610032"/>
            <a:ext cx="8667956" cy="377767"/>
          </a:xfrm>
          <a:prstGeom prst="rect">
            <a:avLst/>
          </a:prstGeom>
          <a:noFill/>
          <a:ln>
            <a:noFill/>
          </a:ln>
        </p:spPr>
        <p:txBody>
          <a:bodyPr wrap="square" lIns="91425" tIns="91425" rIns="91425" bIns="91425" anchor="t" anchorCtr="0"/>
          <a:lstStyle>
            <a:lvl1pPr marL="0" marR="0" lvl="0" indent="0" algn="r" rtl="0">
              <a:lnSpc>
                <a:spcPct val="120000"/>
              </a:lnSpc>
              <a:spcBef>
                <a:spcPts val="1000"/>
              </a:spcBef>
              <a:buClr>
                <a:srgbClr val="74A2CD"/>
              </a:buClr>
              <a:buFont typeface="Arial"/>
              <a:buNone/>
              <a:defRPr sz="1400" b="0" i="0" u="none" strike="noStrike" cap="none">
                <a:solidFill>
                  <a:srgbClr val="7F7F7F"/>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95" name="Shape 95"/>
          <p:cNvSpPr txBox="1">
            <a:spLocks noGrp="1"/>
          </p:cNvSpPr>
          <p:nvPr>
            <p:ph type="body" idx="2"/>
          </p:nvPr>
        </p:nvSpPr>
        <p:spPr>
          <a:xfrm>
            <a:off x="685800" y="4106333"/>
            <a:ext cx="10396882" cy="1268251"/>
          </a:xfrm>
          <a:prstGeom prst="rect">
            <a:avLst/>
          </a:prstGeom>
          <a:noFill/>
          <a:ln>
            <a:noFill/>
          </a:ln>
        </p:spPr>
        <p:txBody>
          <a:bodyPr wrap="square" lIns="91425" tIns="91425" rIns="91425" bIns="91425" anchor="ctr" anchorCtr="0"/>
          <a:lstStyle>
            <a:lvl1pPr marL="0" marR="0" lvl="0" indent="0" algn="ctr" rtl="0">
              <a:lnSpc>
                <a:spcPct val="120000"/>
              </a:lnSpc>
              <a:spcBef>
                <a:spcPts val="1000"/>
              </a:spcBef>
              <a:buClr>
                <a:srgbClr val="74A2CD"/>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96" name="Shape 96"/>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97" name="Shape 97"/>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98" name="Shape 98"/>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
        <p:nvSpPr>
          <p:cNvPr id="99" name="Shape 99"/>
          <p:cNvSpPr txBox="1"/>
          <p:nvPr/>
        </p:nvSpPr>
        <p:spPr>
          <a:xfrm>
            <a:off x="685800" y="892628"/>
            <a:ext cx="609599" cy="584776"/>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Impact"/>
              <a:buNone/>
            </a:pPr>
            <a:r>
              <a:rPr lang="en-US" sz="8000" b="0" i="0" u="none" strike="noStrike" cap="none" dirty="0">
                <a:solidFill>
                  <a:schemeClr val="dk1"/>
                </a:solidFill>
                <a:latin typeface="Impact"/>
                <a:ea typeface="Impact"/>
                <a:cs typeface="Impact"/>
                <a:sym typeface="Impact"/>
              </a:rPr>
              <a:t>“</a:t>
            </a:r>
          </a:p>
        </p:txBody>
      </p:sp>
      <p:sp>
        <p:nvSpPr>
          <p:cNvPr id="100" name="Shape 100"/>
          <p:cNvSpPr txBox="1"/>
          <p:nvPr/>
        </p:nvSpPr>
        <p:spPr>
          <a:xfrm>
            <a:off x="10473082" y="2922826"/>
            <a:ext cx="609599" cy="584776"/>
          </a:xfrm>
          <a:prstGeom prst="rect">
            <a:avLst/>
          </a:prstGeom>
          <a:noFill/>
          <a:ln>
            <a:noFill/>
          </a:ln>
        </p:spPr>
        <p:txBody>
          <a:bodyPr wrap="square" lIns="91425" tIns="45700" rIns="91425" bIns="45700" anchor="ctr" anchorCtr="0">
            <a:noAutofit/>
          </a:bodyPr>
          <a:lstStyle/>
          <a:p>
            <a:pPr marL="0" marR="0" lvl="0" indent="0" algn="r" rtl="0">
              <a:spcBef>
                <a:spcPts val="0"/>
              </a:spcBef>
              <a:buClr>
                <a:schemeClr val="dk1"/>
              </a:buClr>
              <a:buSzPct val="25000"/>
              <a:buFont typeface="Impact"/>
              <a:buNone/>
            </a:pPr>
            <a:r>
              <a:rPr lang="en-US" sz="8000" b="0" i="0" u="none" strike="noStrike" cap="none" dirty="0">
                <a:solidFill>
                  <a:schemeClr val="dk1"/>
                </a:solidFill>
                <a:latin typeface="Impact"/>
                <a:ea typeface="Impact"/>
                <a:cs typeface="Impact"/>
                <a:sym typeface="Impac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85800" y="1723853"/>
            <a:ext cx="10394707" cy="2511834"/>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74A2CD"/>
              </a:buClr>
              <a:buFont typeface="Impact"/>
              <a:buNone/>
              <a:defRPr sz="48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a:off x="685800" y="4247467"/>
            <a:ext cx="10394707" cy="1140643"/>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rgbClr val="74A2CD"/>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04" name="Shape 104"/>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05" name="Shape 105"/>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06" name="Shape 106"/>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85802" y="685800"/>
            <a:ext cx="10394705" cy="1151964"/>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685802" y="2063394"/>
            <a:ext cx="3310128" cy="576262"/>
          </a:xfrm>
          <a:prstGeom prst="rect">
            <a:avLst/>
          </a:prstGeom>
          <a:noFill/>
          <a:ln>
            <a:noFill/>
          </a:ln>
        </p:spPr>
        <p:txBody>
          <a:bodyPr wrap="square" lIns="91425" tIns="91425" rIns="91425" bIns="91425" anchor="b" anchorCtr="0"/>
          <a:lstStyle>
            <a:lvl1pPr marL="0" marR="0" lvl="0" indent="0" algn="ctr" rtl="0">
              <a:lnSpc>
                <a:spcPct val="90000"/>
              </a:lnSpc>
              <a:spcBef>
                <a:spcPts val="1000"/>
              </a:spcBef>
              <a:buClr>
                <a:srgbClr val="74A2CD"/>
              </a:buClr>
              <a:buFont typeface="Arial"/>
              <a:buNone/>
              <a:defRPr sz="24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10" name="Shape 110"/>
          <p:cNvSpPr txBox="1">
            <a:spLocks noGrp="1"/>
          </p:cNvSpPr>
          <p:nvPr>
            <p:ph type="body" idx="2"/>
          </p:nvPr>
        </p:nvSpPr>
        <p:spPr>
          <a:xfrm>
            <a:off x="685802" y="2639658"/>
            <a:ext cx="3310128" cy="2734928"/>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111" name="Shape 111"/>
          <p:cNvSpPr txBox="1">
            <a:spLocks noGrp="1"/>
          </p:cNvSpPr>
          <p:nvPr>
            <p:ph type="body" idx="3"/>
          </p:nvPr>
        </p:nvSpPr>
        <p:spPr>
          <a:xfrm>
            <a:off x="4234621" y="2063394"/>
            <a:ext cx="3310128" cy="576262"/>
          </a:xfrm>
          <a:prstGeom prst="rect">
            <a:avLst/>
          </a:prstGeom>
          <a:noFill/>
          <a:ln>
            <a:noFill/>
          </a:ln>
        </p:spPr>
        <p:txBody>
          <a:bodyPr wrap="square" lIns="91425" tIns="91425" rIns="91425" bIns="91425" anchor="b" anchorCtr="0"/>
          <a:lstStyle>
            <a:lvl1pPr marL="0" marR="0" lvl="0" indent="0" algn="ctr" rtl="0">
              <a:lnSpc>
                <a:spcPct val="90000"/>
              </a:lnSpc>
              <a:spcBef>
                <a:spcPts val="1000"/>
              </a:spcBef>
              <a:buClr>
                <a:srgbClr val="74A2CD"/>
              </a:buClr>
              <a:buFont typeface="Arial"/>
              <a:buNone/>
              <a:defRPr sz="24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12" name="Shape 112"/>
          <p:cNvSpPr txBox="1">
            <a:spLocks noGrp="1"/>
          </p:cNvSpPr>
          <p:nvPr>
            <p:ph type="body" idx="4"/>
          </p:nvPr>
        </p:nvSpPr>
        <p:spPr>
          <a:xfrm>
            <a:off x="4234621" y="2639658"/>
            <a:ext cx="3310128" cy="2734928"/>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113" name="Shape 113"/>
          <p:cNvSpPr txBox="1">
            <a:spLocks noGrp="1"/>
          </p:cNvSpPr>
          <p:nvPr>
            <p:ph type="body" idx="5"/>
          </p:nvPr>
        </p:nvSpPr>
        <p:spPr>
          <a:xfrm>
            <a:off x="7770379" y="2063394"/>
            <a:ext cx="3310128" cy="576262"/>
          </a:xfrm>
          <a:prstGeom prst="rect">
            <a:avLst/>
          </a:prstGeom>
          <a:noFill/>
          <a:ln>
            <a:noFill/>
          </a:ln>
        </p:spPr>
        <p:txBody>
          <a:bodyPr wrap="square" lIns="91425" tIns="91425" rIns="91425" bIns="91425" anchor="b" anchorCtr="0"/>
          <a:lstStyle>
            <a:lvl1pPr marL="0" marR="0" lvl="0" indent="0" algn="ctr" rtl="0">
              <a:lnSpc>
                <a:spcPct val="90000"/>
              </a:lnSpc>
              <a:spcBef>
                <a:spcPts val="1000"/>
              </a:spcBef>
              <a:buClr>
                <a:srgbClr val="74A2CD"/>
              </a:buClr>
              <a:buFont typeface="Arial"/>
              <a:buNone/>
              <a:defRPr sz="24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14" name="Shape 114"/>
          <p:cNvSpPr txBox="1">
            <a:spLocks noGrp="1"/>
          </p:cNvSpPr>
          <p:nvPr>
            <p:ph type="body" idx="6"/>
          </p:nvPr>
        </p:nvSpPr>
        <p:spPr>
          <a:xfrm>
            <a:off x="7770379" y="2639658"/>
            <a:ext cx="3310128" cy="2734928"/>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115" name="Shape 115"/>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16" name="Shape 116"/>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17" name="Shape 117"/>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85800" y="685800"/>
            <a:ext cx="10396882" cy="1151964"/>
          </a:xfrm>
          <a:prstGeom prst="rect">
            <a:avLst/>
          </a:prstGeom>
          <a:noFill/>
          <a:ln>
            <a:noFill/>
          </a:ln>
        </p:spPr>
        <p:txBody>
          <a:bodyPr wrap="square" lIns="91425" tIns="91425" rIns="91425" bIns="91425" anchor="ctr" anchorCtr="0"/>
          <a:lstStyle>
            <a:lvl1pPr marL="0" marR="0" lvl="0" indent="0" algn="ctr"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a:off x="691839" y="3813025"/>
            <a:ext cx="3310128" cy="576262"/>
          </a:xfrm>
          <a:prstGeom prst="rect">
            <a:avLst/>
          </a:prstGeom>
          <a:noFill/>
          <a:ln>
            <a:noFill/>
          </a:ln>
        </p:spPr>
        <p:txBody>
          <a:bodyPr wrap="square" lIns="91425" tIns="91425" rIns="91425" bIns="91425" anchor="b" anchorCtr="0"/>
          <a:lstStyle>
            <a:lvl1pPr marL="0" marR="0" lvl="0" indent="0" algn="ctr" rtl="0">
              <a:lnSpc>
                <a:spcPct val="90000"/>
              </a:lnSpc>
              <a:spcBef>
                <a:spcPts val="1000"/>
              </a:spcBef>
              <a:buClr>
                <a:srgbClr val="74A2CD"/>
              </a:buClr>
              <a:buFont typeface="Arial"/>
              <a:buNone/>
              <a:defRPr sz="22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21" name="Shape 121"/>
          <p:cNvSpPr>
            <a:spLocks noGrp="1"/>
          </p:cNvSpPr>
          <p:nvPr>
            <p:ph type="pic" idx="2"/>
          </p:nvPr>
        </p:nvSpPr>
        <p:spPr>
          <a:xfrm>
            <a:off x="685779" y="2063394"/>
            <a:ext cx="3310128" cy="1536724"/>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9pPr>
          </a:lstStyle>
          <a:p>
            <a:endParaRPr dirty="0"/>
          </a:p>
        </p:txBody>
      </p:sp>
      <p:sp>
        <p:nvSpPr>
          <p:cNvPr id="122" name="Shape 122"/>
          <p:cNvSpPr txBox="1">
            <a:spLocks noGrp="1"/>
          </p:cNvSpPr>
          <p:nvPr>
            <p:ph type="body" idx="3"/>
          </p:nvPr>
        </p:nvSpPr>
        <p:spPr>
          <a:xfrm>
            <a:off x="691839" y="4389287"/>
            <a:ext cx="3310128" cy="985299"/>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123" name="Shape 123"/>
          <p:cNvSpPr txBox="1">
            <a:spLocks noGrp="1"/>
          </p:cNvSpPr>
          <p:nvPr>
            <p:ph type="body" idx="4"/>
          </p:nvPr>
        </p:nvSpPr>
        <p:spPr>
          <a:xfrm>
            <a:off x="4237410" y="3813025"/>
            <a:ext cx="3310128" cy="576262"/>
          </a:xfrm>
          <a:prstGeom prst="rect">
            <a:avLst/>
          </a:prstGeom>
          <a:noFill/>
          <a:ln>
            <a:noFill/>
          </a:ln>
        </p:spPr>
        <p:txBody>
          <a:bodyPr wrap="square" lIns="91425" tIns="91425" rIns="91425" bIns="91425" anchor="b" anchorCtr="0"/>
          <a:lstStyle>
            <a:lvl1pPr marL="0" marR="0" lvl="0" indent="0" algn="ctr" rtl="0">
              <a:lnSpc>
                <a:spcPct val="90000"/>
              </a:lnSpc>
              <a:spcBef>
                <a:spcPts val="1000"/>
              </a:spcBef>
              <a:buClr>
                <a:srgbClr val="74A2CD"/>
              </a:buClr>
              <a:buFont typeface="Arial"/>
              <a:buNone/>
              <a:defRPr sz="22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24" name="Shape 124"/>
          <p:cNvSpPr>
            <a:spLocks noGrp="1"/>
          </p:cNvSpPr>
          <p:nvPr>
            <p:ph type="pic" idx="5"/>
          </p:nvPr>
        </p:nvSpPr>
        <p:spPr>
          <a:xfrm>
            <a:off x="4235998" y="2063394"/>
            <a:ext cx="3310128" cy="1535237"/>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9pPr>
          </a:lstStyle>
          <a:p>
            <a:endParaRPr dirty="0"/>
          </a:p>
        </p:txBody>
      </p:sp>
      <p:sp>
        <p:nvSpPr>
          <p:cNvPr id="125" name="Shape 125"/>
          <p:cNvSpPr txBox="1">
            <a:spLocks noGrp="1"/>
          </p:cNvSpPr>
          <p:nvPr>
            <p:ph type="body" idx="6"/>
          </p:nvPr>
        </p:nvSpPr>
        <p:spPr>
          <a:xfrm>
            <a:off x="4235998" y="4389285"/>
            <a:ext cx="3310128" cy="985300"/>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126" name="Shape 126"/>
          <p:cNvSpPr txBox="1">
            <a:spLocks noGrp="1"/>
          </p:cNvSpPr>
          <p:nvPr>
            <p:ph type="body" idx="7"/>
          </p:nvPr>
        </p:nvSpPr>
        <p:spPr>
          <a:xfrm>
            <a:off x="7768943" y="3813025"/>
            <a:ext cx="3310128" cy="576262"/>
          </a:xfrm>
          <a:prstGeom prst="rect">
            <a:avLst/>
          </a:prstGeom>
          <a:noFill/>
          <a:ln>
            <a:noFill/>
          </a:ln>
        </p:spPr>
        <p:txBody>
          <a:bodyPr wrap="square" lIns="91425" tIns="91425" rIns="91425" bIns="91425" anchor="b" anchorCtr="0"/>
          <a:lstStyle>
            <a:lvl1pPr marL="0" marR="0" lvl="0" indent="0" algn="ctr" rtl="0">
              <a:lnSpc>
                <a:spcPct val="90000"/>
              </a:lnSpc>
              <a:spcBef>
                <a:spcPts val="1000"/>
              </a:spcBef>
              <a:buClr>
                <a:srgbClr val="74A2CD"/>
              </a:buClr>
              <a:buFont typeface="Arial"/>
              <a:buNone/>
              <a:defRPr sz="22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27" name="Shape 127"/>
          <p:cNvSpPr>
            <a:spLocks noGrp="1"/>
          </p:cNvSpPr>
          <p:nvPr>
            <p:ph type="pic" idx="8"/>
          </p:nvPr>
        </p:nvSpPr>
        <p:spPr>
          <a:xfrm>
            <a:off x="7768818" y="2063393"/>
            <a:ext cx="3310128" cy="1537195"/>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6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0" i="0" u="none" strike="noStrike" cap="none">
                <a:solidFill>
                  <a:schemeClr val="dk1"/>
                </a:solidFill>
                <a:latin typeface="Impact"/>
                <a:ea typeface="Impact"/>
                <a:cs typeface="Impact"/>
                <a:sym typeface="Impact"/>
              </a:defRPr>
            </a:lvl9pPr>
          </a:lstStyle>
          <a:p>
            <a:endParaRPr dirty="0"/>
          </a:p>
        </p:txBody>
      </p:sp>
      <p:sp>
        <p:nvSpPr>
          <p:cNvPr id="128" name="Shape 128"/>
          <p:cNvSpPr txBox="1">
            <a:spLocks noGrp="1"/>
          </p:cNvSpPr>
          <p:nvPr>
            <p:ph type="body" idx="9"/>
          </p:nvPr>
        </p:nvSpPr>
        <p:spPr>
          <a:xfrm>
            <a:off x="7768818" y="4389283"/>
            <a:ext cx="3310128" cy="985301"/>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4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900" b="0" i="0" u="none" strike="noStrike" cap="none">
                <a:solidFill>
                  <a:schemeClr val="dk1"/>
                </a:solidFill>
                <a:latin typeface="Impact"/>
                <a:ea typeface="Impact"/>
                <a:cs typeface="Impact"/>
                <a:sym typeface="Impact"/>
              </a:defRPr>
            </a:lvl9pPr>
          </a:lstStyle>
          <a:p>
            <a:endParaRPr/>
          </a:p>
        </p:txBody>
      </p:sp>
      <p:sp>
        <p:nvSpPr>
          <p:cNvPr id="129" name="Shape 129"/>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30" name="Shape 130"/>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31" name="Shape 131"/>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85800" y="685800"/>
            <a:ext cx="10396882" cy="1151964"/>
          </a:xfrm>
          <a:prstGeom prst="rect">
            <a:avLst/>
          </a:prstGeom>
          <a:noFill/>
          <a:ln>
            <a:noFill/>
          </a:ln>
        </p:spPr>
        <p:txBody>
          <a:bodyPr wrap="square" lIns="91425" tIns="91425" rIns="91425" bIns="91425" anchor="ctr" anchorCtr="0"/>
          <a:lstStyle>
            <a:lvl1pPr marL="0" marR="0" lvl="0" indent="0" algn="r"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4" name="Shape 134"/>
          <p:cNvSpPr txBox="1">
            <a:spLocks noGrp="1"/>
          </p:cNvSpPr>
          <p:nvPr>
            <p:ph type="body" idx="1"/>
          </p:nvPr>
        </p:nvSpPr>
        <p:spPr>
          <a:xfrm rot="5400000">
            <a:off x="4227558" y="-1478362"/>
            <a:ext cx="3311189" cy="10394707"/>
          </a:xfrm>
          <a:prstGeom prst="rect">
            <a:avLst/>
          </a:prstGeom>
          <a:noFill/>
          <a:ln>
            <a:noFill/>
          </a:ln>
        </p:spPr>
        <p:txBody>
          <a:bodyPr wrap="square" lIns="91425" tIns="91425" rIns="91425" bIns="91425" anchor="t"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5" name="Shape 135"/>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36" name="Shape 136"/>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37" name="Shape 137"/>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7603792" y="1897869"/>
            <a:ext cx="4688784" cy="226464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2293623" y="-922023"/>
            <a:ext cx="4688784" cy="7904431"/>
          </a:xfrm>
          <a:prstGeom prst="rect">
            <a:avLst/>
          </a:prstGeom>
          <a:noFill/>
          <a:ln>
            <a:noFill/>
          </a:ln>
        </p:spPr>
        <p:txBody>
          <a:bodyPr wrap="square" lIns="91425" tIns="91425" rIns="91425" bIns="91425" anchor="t"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41" name="Shape 141"/>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42" name="Shape 142"/>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43" name="Shape 143"/>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4982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10396882" cy="1151964"/>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685800" y="2063396"/>
            <a:ext cx="10394707" cy="3311189"/>
          </a:xfrm>
          <a:prstGeom prst="rect">
            <a:avLst/>
          </a:prstGeom>
          <a:noFill/>
          <a:ln>
            <a:noFill/>
          </a:ln>
        </p:spPr>
        <p:txBody>
          <a:bodyPr wrap="square" lIns="91425" tIns="91425" rIns="91425" bIns="91425" anchor="ctr"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31" name="Shape 31"/>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32" name="Shape 32"/>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33" name="Shape 33"/>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685800"/>
            <a:ext cx="10394707" cy="319348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685800" y="3742267"/>
            <a:ext cx="10394707" cy="1639613"/>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rgbClr val="74A2CD"/>
              </a:buClr>
              <a:buFont typeface="Arial"/>
              <a:buNone/>
              <a:defRPr sz="2000" b="0" i="0" u="none" strike="noStrike" cap="none">
                <a:solidFill>
                  <a:srgbClr val="7F7F7F"/>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0" i="0" u="none" strike="noStrike" cap="none">
                <a:solidFill>
                  <a:srgbClr val="888888"/>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0" i="0" u="none" strike="noStrike" cap="none">
                <a:solidFill>
                  <a:srgbClr val="888888"/>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0" i="0" u="none" strike="noStrike" cap="none">
                <a:solidFill>
                  <a:srgbClr val="888888"/>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0" i="0" u="none" strike="noStrike" cap="none">
                <a:solidFill>
                  <a:srgbClr val="888888"/>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0" i="0" u="none" strike="noStrike" cap="none">
                <a:solidFill>
                  <a:srgbClr val="888888"/>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0" i="0" u="none" strike="noStrike" cap="none">
                <a:solidFill>
                  <a:srgbClr val="888888"/>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0" i="0" u="none" strike="noStrike" cap="none">
                <a:solidFill>
                  <a:srgbClr val="888888"/>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0" i="0" u="none" strike="noStrike" cap="none">
                <a:solidFill>
                  <a:srgbClr val="888888"/>
                </a:solidFill>
                <a:latin typeface="Impact"/>
                <a:ea typeface="Impact"/>
                <a:cs typeface="Impact"/>
                <a:sym typeface="Impact"/>
              </a:defRPr>
            </a:lvl9pPr>
          </a:lstStyle>
          <a:p>
            <a:endParaRPr/>
          </a:p>
        </p:txBody>
      </p:sp>
      <p:sp>
        <p:nvSpPr>
          <p:cNvPr id="37" name="Shape 37"/>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38" name="Shape 38"/>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39" name="Shape 39"/>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85800" y="685800"/>
            <a:ext cx="10396882" cy="115814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85800" y="2063396"/>
            <a:ext cx="5088714" cy="3311189"/>
          </a:xfrm>
          <a:prstGeom prst="rect">
            <a:avLst/>
          </a:prstGeom>
          <a:noFill/>
          <a:ln>
            <a:noFill/>
          </a:ln>
        </p:spPr>
        <p:txBody>
          <a:bodyPr wrap="square" lIns="91425" tIns="91425" rIns="91425" bIns="91425" anchor="t"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43" name="Shape 43"/>
          <p:cNvSpPr txBox="1">
            <a:spLocks noGrp="1"/>
          </p:cNvSpPr>
          <p:nvPr>
            <p:ph type="body" idx="2"/>
          </p:nvPr>
        </p:nvSpPr>
        <p:spPr>
          <a:xfrm>
            <a:off x="5993971" y="2063396"/>
            <a:ext cx="5086537" cy="3311189"/>
          </a:xfrm>
          <a:prstGeom prst="rect">
            <a:avLst/>
          </a:prstGeom>
          <a:noFill/>
          <a:ln>
            <a:noFill/>
          </a:ln>
        </p:spPr>
        <p:txBody>
          <a:bodyPr wrap="square" lIns="91425" tIns="91425" rIns="91425" bIns="91425" anchor="t"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44" name="Shape 44"/>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45" name="Shape 45"/>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46" name="Shape 46"/>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5800" y="685800"/>
            <a:ext cx="10394707" cy="115814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918355" y="2063396"/>
            <a:ext cx="4856158" cy="679993"/>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rgbClr val="74A2CD"/>
              </a:buClr>
              <a:buFont typeface="Arial"/>
              <a:buNone/>
              <a:defRPr sz="26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50" name="Shape 50"/>
          <p:cNvSpPr txBox="1">
            <a:spLocks noGrp="1"/>
          </p:cNvSpPr>
          <p:nvPr>
            <p:ph type="body" idx="2"/>
          </p:nvPr>
        </p:nvSpPr>
        <p:spPr>
          <a:xfrm>
            <a:off x="685802" y="2861733"/>
            <a:ext cx="5088711" cy="2512852"/>
          </a:xfrm>
          <a:prstGeom prst="rect">
            <a:avLst/>
          </a:prstGeom>
          <a:noFill/>
          <a:ln>
            <a:noFill/>
          </a:ln>
        </p:spPr>
        <p:txBody>
          <a:bodyPr wrap="square" lIns="91425" tIns="91425" rIns="91425" bIns="91425" anchor="t"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51" name="Shape 51"/>
          <p:cNvSpPr txBox="1">
            <a:spLocks noGrp="1"/>
          </p:cNvSpPr>
          <p:nvPr>
            <p:ph type="body" idx="3"/>
          </p:nvPr>
        </p:nvSpPr>
        <p:spPr>
          <a:xfrm>
            <a:off x="6218191" y="2063396"/>
            <a:ext cx="4864491" cy="679993"/>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rgbClr val="74A2CD"/>
              </a:buClr>
              <a:buFont typeface="Arial"/>
              <a:buNone/>
              <a:defRPr sz="2600" b="0" i="0" u="none" strike="noStrike" cap="none">
                <a:solidFill>
                  <a:schemeClr val="accent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000" b="1"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800" b="1"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600" b="1" i="0" u="none" strike="noStrike" cap="none">
                <a:solidFill>
                  <a:schemeClr val="dk1"/>
                </a:solidFill>
                <a:latin typeface="Impact"/>
                <a:ea typeface="Impact"/>
                <a:cs typeface="Impact"/>
                <a:sym typeface="Impact"/>
              </a:defRPr>
            </a:lvl9pPr>
          </a:lstStyle>
          <a:p>
            <a:endParaRPr/>
          </a:p>
        </p:txBody>
      </p:sp>
      <p:sp>
        <p:nvSpPr>
          <p:cNvPr id="52" name="Shape 52"/>
          <p:cNvSpPr txBox="1">
            <a:spLocks noGrp="1"/>
          </p:cNvSpPr>
          <p:nvPr>
            <p:ph type="body" idx="4"/>
          </p:nvPr>
        </p:nvSpPr>
        <p:spPr>
          <a:xfrm>
            <a:off x="5993969" y="2861733"/>
            <a:ext cx="5088713" cy="2512852"/>
          </a:xfrm>
          <a:prstGeom prst="rect">
            <a:avLst/>
          </a:prstGeom>
          <a:noFill/>
          <a:ln>
            <a:noFill/>
          </a:ln>
        </p:spPr>
        <p:txBody>
          <a:bodyPr wrap="square" lIns="91425" tIns="91425" rIns="91425" bIns="91425" anchor="t"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53" name="Shape 53"/>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54" name="Shape 54"/>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55" name="Shape 55"/>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685800"/>
            <a:ext cx="10396882" cy="1151964"/>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59" name="Shape 59"/>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60" name="Shape 60"/>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63" name="Shape 63"/>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64" name="Shape 64"/>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93643" y="685800"/>
            <a:ext cx="4126860" cy="2023251"/>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rgbClr val="74A2CD"/>
              </a:buClr>
              <a:buFont typeface="Impact"/>
              <a:buNone/>
              <a:defRPr sz="36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5046132" y="685800"/>
            <a:ext cx="6034375" cy="4688784"/>
          </a:xfrm>
          <a:prstGeom prst="rect">
            <a:avLst/>
          </a:prstGeom>
          <a:noFill/>
          <a:ln>
            <a:noFill/>
          </a:ln>
        </p:spPr>
        <p:txBody>
          <a:bodyPr wrap="square" lIns="91425" tIns="91425" rIns="91425" bIns="91425" anchor="ctr"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68" name="Shape 68"/>
          <p:cNvSpPr txBox="1">
            <a:spLocks noGrp="1"/>
          </p:cNvSpPr>
          <p:nvPr>
            <p:ph type="body" idx="2"/>
          </p:nvPr>
        </p:nvSpPr>
        <p:spPr>
          <a:xfrm>
            <a:off x="693641" y="2709051"/>
            <a:ext cx="4126861" cy="2665533"/>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69" name="Shape 69"/>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70" name="Shape 70"/>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71" name="Shape 71"/>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685800"/>
            <a:ext cx="6345301" cy="2023251"/>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rgbClr val="74A2CD"/>
              </a:buClr>
              <a:buFont typeface="Impact"/>
              <a:buNone/>
              <a:defRPr sz="36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pic" idx="2"/>
          </p:nvPr>
        </p:nvSpPr>
        <p:spPr>
          <a:xfrm>
            <a:off x="7482361" y="0"/>
            <a:ext cx="3598145" cy="5071532"/>
          </a:xfrm>
          <a:prstGeom prst="rect">
            <a:avLst/>
          </a:prstGeom>
          <a:noFill/>
          <a:ln w="57150" cap="flat" cmpd="thinThick">
            <a:solidFill>
              <a:srgbClr val="7F7F7F"/>
            </a:solidFill>
            <a:prstDash val="solid"/>
            <a:miter lim="800000"/>
            <a:headEnd type="none" w="med" len="med"/>
            <a:tailEnd type="none" w="med" len="med"/>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32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28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24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2000" b="0" i="0" u="none" strike="noStrike" cap="none">
                <a:solidFill>
                  <a:schemeClr val="dk1"/>
                </a:solidFill>
                <a:latin typeface="Impact"/>
                <a:ea typeface="Impact"/>
                <a:cs typeface="Impact"/>
                <a:sym typeface="Impact"/>
              </a:defRPr>
            </a:lvl9pPr>
          </a:lstStyle>
          <a:p>
            <a:endParaRPr dirty="0"/>
          </a:p>
        </p:txBody>
      </p:sp>
      <p:sp>
        <p:nvSpPr>
          <p:cNvPr id="75" name="Shape 75"/>
          <p:cNvSpPr txBox="1">
            <a:spLocks noGrp="1"/>
          </p:cNvSpPr>
          <p:nvPr>
            <p:ph type="body" idx="1"/>
          </p:nvPr>
        </p:nvSpPr>
        <p:spPr>
          <a:xfrm>
            <a:off x="685800" y="2709051"/>
            <a:ext cx="6345301" cy="2362480"/>
          </a:xfrm>
          <a:prstGeom prst="rect">
            <a:avLst/>
          </a:prstGeom>
          <a:noFill/>
          <a:ln>
            <a:noFill/>
          </a:ln>
        </p:spPr>
        <p:txBody>
          <a:bodyPr wrap="square" lIns="91425" tIns="91425" rIns="91425" bIns="91425" anchor="t" anchorCtr="0"/>
          <a:lstStyle>
            <a:lvl1pPr marL="0" marR="0" lvl="0" indent="0" algn="ctr" rtl="0">
              <a:lnSpc>
                <a:spcPct val="120000"/>
              </a:lnSpc>
              <a:spcBef>
                <a:spcPts val="1000"/>
              </a:spcBef>
              <a:buClr>
                <a:srgbClr val="74A2CD"/>
              </a:buClr>
              <a:buFont typeface="Arial"/>
              <a:buNone/>
              <a:defRPr sz="1800" b="0" i="0" u="none" strike="noStrike" cap="none">
                <a:solidFill>
                  <a:schemeClr val="dk1"/>
                </a:solidFill>
                <a:latin typeface="Impact"/>
                <a:ea typeface="Impact"/>
                <a:cs typeface="Impact"/>
                <a:sym typeface="Impact"/>
              </a:defRPr>
            </a:lvl1pPr>
            <a:lvl2pPr marL="457200" marR="0" lvl="1" indent="0" algn="l" rtl="0">
              <a:lnSpc>
                <a:spcPct val="120000"/>
              </a:lnSpc>
              <a:spcBef>
                <a:spcPts val="500"/>
              </a:spcBef>
              <a:buClr>
                <a:srgbClr val="74A2CD"/>
              </a:buClr>
              <a:buFont typeface="Arial"/>
              <a:buNone/>
              <a:defRPr sz="1400" b="0" i="0" u="none" strike="noStrike" cap="none">
                <a:solidFill>
                  <a:schemeClr val="dk1"/>
                </a:solidFill>
                <a:latin typeface="Impact"/>
                <a:ea typeface="Impact"/>
                <a:cs typeface="Impact"/>
                <a:sym typeface="Impact"/>
              </a:defRPr>
            </a:lvl2pPr>
            <a:lvl3pPr marL="914400" marR="0" lvl="2" indent="0" algn="l" rtl="0">
              <a:lnSpc>
                <a:spcPct val="120000"/>
              </a:lnSpc>
              <a:spcBef>
                <a:spcPts val="500"/>
              </a:spcBef>
              <a:buClr>
                <a:srgbClr val="74A2CD"/>
              </a:buClr>
              <a:buFont typeface="Arial"/>
              <a:buNone/>
              <a:defRPr sz="1200" b="0" i="0" u="none" strike="noStrike" cap="none">
                <a:solidFill>
                  <a:schemeClr val="dk1"/>
                </a:solidFill>
                <a:latin typeface="Impact"/>
                <a:ea typeface="Impact"/>
                <a:cs typeface="Impact"/>
                <a:sym typeface="Impact"/>
              </a:defRPr>
            </a:lvl3pPr>
            <a:lvl4pPr marL="1371600" marR="0" lvl="3"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4pPr>
            <a:lvl5pPr marL="1828800" marR="0" lvl="4"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5pPr>
            <a:lvl6pPr marL="2286000" marR="0" lvl="5"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6pPr>
            <a:lvl7pPr marL="2743200" marR="0" lvl="6"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7pPr>
            <a:lvl8pPr marL="3200400" marR="0" lvl="7"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8pPr>
            <a:lvl9pPr marL="3657600" marR="0" lvl="8" indent="0" algn="l" rtl="0">
              <a:lnSpc>
                <a:spcPct val="120000"/>
              </a:lnSpc>
              <a:spcBef>
                <a:spcPts val="500"/>
              </a:spcBef>
              <a:buClr>
                <a:srgbClr val="74A2CD"/>
              </a:buClr>
              <a:buFont typeface="Arial"/>
              <a:buNone/>
              <a:defRPr sz="1000" b="0" i="0" u="none" strike="noStrike" cap="none">
                <a:solidFill>
                  <a:schemeClr val="dk1"/>
                </a:solidFill>
                <a:latin typeface="Impact"/>
                <a:ea typeface="Impact"/>
                <a:cs typeface="Impact"/>
                <a:sym typeface="Impact"/>
              </a:defRPr>
            </a:lvl9pPr>
          </a:lstStyle>
          <a:p>
            <a:endParaRPr/>
          </a:p>
        </p:txBody>
      </p:sp>
      <p:sp>
        <p:nvSpPr>
          <p:cNvPr id="76" name="Shape 76"/>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77" name="Shape 77"/>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78" name="Shape 78"/>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alphaModFix/>
          </a:blip>
          <a:stretch>
            <a:fillRect/>
          </a:stretch>
        </a:blipFill>
        <a:effectLst/>
      </p:bgPr>
    </p:bg>
    <p:spTree>
      <p:nvGrpSpPr>
        <p:cNvPr id="1" name="Shape 5"/>
        <p:cNvGrpSpPr/>
        <p:nvPr/>
      </p:nvGrpSpPr>
      <p:grpSpPr>
        <a:xfrm>
          <a:off x="0" y="0"/>
          <a:ext cx="0" cy="0"/>
          <a:chOff x="0" y="0"/>
          <a:chExt cx="0" cy="0"/>
        </a:xfrm>
      </p:grpSpPr>
      <p:pic>
        <p:nvPicPr>
          <p:cNvPr id="6" name="Shape 6" descr="Brickwork-HD-R1a.jpg"/>
          <p:cNvPicPr preferRelativeResize="0"/>
          <p:nvPr/>
        </p:nvPicPr>
        <p:blipFill rotWithShape="1">
          <a:blip r:embed="rId21">
            <a:alphaModFix/>
          </a:blip>
          <a:srcRect/>
          <a:stretch/>
        </p:blipFill>
        <p:spPr>
          <a:xfrm>
            <a:off x="0" y="0"/>
            <a:ext cx="12094464" cy="6851142"/>
          </a:xfrm>
          <a:prstGeom prst="rect">
            <a:avLst/>
          </a:prstGeom>
          <a:noFill/>
          <a:ln>
            <a:noFill/>
          </a:ln>
        </p:spPr>
      </p:pic>
      <p:grpSp>
        <p:nvGrpSpPr>
          <p:cNvPr id="7" name="Shape 7"/>
          <p:cNvGrpSpPr/>
          <p:nvPr/>
        </p:nvGrpSpPr>
        <p:grpSpPr>
          <a:xfrm>
            <a:off x="-25397" y="0"/>
            <a:ext cx="12005350" cy="6644081"/>
            <a:chOff x="-25397" y="0"/>
            <a:chExt cx="12005350" cy="6644081"/>
          </a:xfrm>
        </p:grpSpPr>
        <p:sp>
          <p:nvSpPr>
            <p:cNvPr id="8" name="Shape 8"/>
            <p:cNvSpPr/>
            <p:nvPr/>
          </p:nvSpPr>
          <p:spPr>
            <a:xfrm>
              <a:off x="0" y="0"/>
              <a:ext cx="11979952" cy="6644081"/>
            </a:xfrm>
            <a:prstGeom prst="rect">
              <a:avLst/>
            </a:prstGeom>
            <a:blipFill rotWithShape="1">
              <a:blip r:embed="rId20">
                <a:alphaModFix/>
              </a:blip>
              <a:stretch>
                <a:fillRect/>
              </a:stretch>
            </a:blipFill>
            <a:ln>
              <a:noFill/>
            </a:ln>
            <a:effectLst>
              <a:outerShdw blurRad="98425" dist="76200" dir="4380000" algn="tl" rotWithShape="0">
                <a:srgbClr val="000000">
                  <a:alpha val="67843"/>
                </a:srgbClr>
              </a:outerShdw>
            </a:effectLst>
          </p:spPr>
          <p:txBody>
            <a:bodyPr wrap="square" lIns="91425" tIns="91425" rIns="91425" bIns="91425" anchor="ctr" anchorCtr="0">
              <a:noAutofit/>
            </a:bodyPr>
            <a:lstStyle/>
            <a:p>
              <a:pPr lvl="0">
                <a:spcBef>
                  <a:spcPts val="0"/>
                </a:spcBef>
                <a:buNone/>
              </a:pPr>
              <a:endParaRPr dirty="0"/>
            </a:p>
          </p:txBody>
        </p:sp>
        <p:sp>
          <p:nvSpPr>
            <p:cNvPr id="9" name="Shape 9"/>
            <p:cNvSpPr/>
            <p:nvPr/>
          </p:nvSpPr>
          <p:spPr>
            <a:xfrm>
              <a:off x="-25397" y="0"/>
              <a:ext cx="11773291" cy="6419513"/>
            </a:xfrm>
            <a:custGeom>
              <a:avLst/>
              <a:gdLst/>
              <a:ahLst/>
              <a:cxnLst/>
              <a:rect l="0" t="0" r="0" b="0"/>
              <a:pathLst>
                <a:path w="120000" h="120000" extrusionOk="0">
                  <a:moveTo>
                    <a:pt x="119763" y="0"/>
                  </a:moveTo>
                  <a:lnTo>
                    <a:pt x="120000" y="120000"/>
                  </a:lnTo>
                  <a:lnTo>
                    <a:pt x="0" y="119841"/>
                  </a:lnTo>
                </a:path>
              </a:pathLst>
            </a:custGeom>
            <a:noFill/>
            <a:ln w="82550" cap="flat" cmpd="sng">
              <a:solidFill>
                <a:srgbClr val="7F7F7F"/>
              </a:solidFill>
              <a:prstDash val="solid"/>
              <a:miter lim="800000"/>
              <a:headEnd type="none" w="med" len="med"/>
              <a:tailEnd type="none" w="med" len="med"/>
            </a:ln>
          </p:spPr>
        </p:sp>
        <p:sp>
          <p:nvSpPr>
            <p:cNvPr id="10" name="Shape 10"/>
            <p:cNvSpPr/>
            <p:nvPr/>
          </p:nvSpPr>
          <p:spPr>
            <a:xfrm>
              <a:off x="0" y="5600214"/>
              <a:ext cx="11706511" cy="780581"/>
            </a:xfrm>
            <a:prstGeom prst="rect">
              <a:avLst/>
            </a:prstGeom>
            <a:gradFill>
              <a:gsLst>
                <a:gs pos="0">
                  <a:schemeClr val="accent1"/>
                </a:gs>
                <a:gs pos="34000">
                  <a:schemeClr val="accent1"/>
                </a:gs>
                <a:gs pos="100000">
                  <a:srgbClr val="193149"/>
                </a:gs>
              </a:gsLst>
              <a:path path="circle">
                <a:fillToRect l="50000" t="50000" r="50000" b="50000"/>
              </a:path>
              <a:tileRect/>
            </a:gradFill>
            <a:ln>
              <a:noFill/>
            </a:ln>
          </p:spPr>
          <p:txBody>
            <a:bodyPr wrap="square" lIns="91425" tIns="91425" rIns="91425" bIns="91425" anchor="ctr" anchorCtr="0">
              <a:noAutofit/>
            </a:bodyPr>
            <a:lstStyle/>
            <a:p>
              <a:pPr lvl="0">
                <a:spcBef>
                  <a:spcPts val="0"/>
                </a:spcBef>
                <a:buNone/>
              </a:pPr>
              <a:endParaRPr dirty="0"/>
            </a:p>
          </p:txBody>
        </p:sp>
      </p:grpSp>
      <p:sp>
        <p:nvSpPr>
          <p:cNvPr id="11" name="Shape 11"/>
          <p:cNvSpPr txBox="1">
            <a:spLocks noGrp="1"/>
          </p:cNvSpPr>
          <p:nvPr>
            <p:ph type="title"/>
          </p:nvPr>
        </p:nvSpPr>
        <p:spPr>
          <a:xfrm>
            <a:off x="685800" y="685800"/>
            <a:ext cx="10396882" cy="1151964"/>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rgbClr val="74A2CD"/>
              </a:buClr>
              <a:buFont typeface="Impact"/>
              <a:buNone/>
              <a:defRPr sz="5400" b="0" i="0" u="none" strike="noStrike" cap="none">
                <a:solidFill>
                  <a:srgbClr val="74A2CD"/>
                </a:solidFill>
                <a:latin typeface="Impact"/>
                <a:ea typeface="Impact"/>
                <a:cs typeface="Impact"/>
                <a:sym typeface="Impac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85800" y="2063396"/>
            <a:ext cx="10396883" cy="3311189"/>
          </a:xfrm>
          <a:prstGeom prst="rect">
            <a:avLst/>
          </a:prstGeom>
          <a:noFill/>
          <a:ln>
            <a:noFill/>
          </a:ln>
        </p:spPr>
        <p:txBody>
          <a:bodyPr wrap="square" lIns="91425" tIns="91425" rIns="91425" bIns="91425" anchor="ctr" anchorCtr="0"/>
          <a:lstStyle>
            <a:lvl1pPr marL="228600" marR="0" lvl="0" indent="-25400" algn="l" rtl="0">
              <a:lnSpc>
                <a:spcPct val="120000"/>
              </a:lnSpc>
              <a:spcBef>
                <a:spcPts val="1000"/>
              </a:spcBef>
              <a:buClr>
                <a:srgbClr val="74A2CD"/>
              </a:buClr>
              <a:buSzPct val="160000"/>
              <a:buFont typeface="Arial"/>
              <a:buChar char="•"/>
              <a:defRPr sz="2000" b="0" i="0" u="none" strike="noStrike" cap="none">
                <a:solidFill>
                  <a:schemeClr val="dk1"/>
                </a:solidFill>
                <a:latin typeface="Impact"/>
                <a:ea typeface="Impact"/>
                <a:cs typeface="Impact"/>
                <a:sym typeface="Impact"/>
              </a:defRPr>
            </a:lvl1pPr>
            <a:lvl2pPr marL="685800" marR="0" lvl="1" indent="-45719" algn="l" rtl="0">
              <a:lnSpc>
                <a:spcPct val="120000"/>
              </a:lnSpc>
              <a:spcBef>
                <a:spcPts val="500"/>
              </a:spcBef>
              <a:buClr>
                <a:srgbClr val="74A2CD"/>
              </a:buClr>
              <a:buSzPct val="159999"/>
              <a:buFont typeface="Arial"/>
              <a:buChar char="•"/>
              <a:defRPr sz="1800" b="0" i="0" u="none" strike="noStrike" cap="none">
                <a:solidFill>
                  <a:schemeClr val="dk1"/>
                </a:solidFill>
                <a:latin typeface="Impact"/>
                <a:ea typeface="Impact"/>
                <a:cs typeface="Impact"/>
                <a:sym typeface="Impact"/>
              </a:defRPr>
            </a:lvl2pPr>
            <a:lvl3pPr marL="1143000" marR="0" lvl="2" indent="-66039" algn="l" rtl="0">
              <a:lnSpc>
                <a:spcPct val="120000"/>
              </a:lnSpc>
              <a:spcBef>
                <a:spcPts val="500"/>
              </a:spcBef>
              <a:buClr>
                <a:srgbClr val="74A2CD"/>
              </a:buClr>
              <a:buSzPct val="160000"/>
              <a:buFont typeface="Arial"/>
              <a:buChar char="•"/>
              <a:defRPr sz="1600" b="0" i="0" u="none" strike="noStrike" cap="none">
                <a:solidFill>
                  <a:schemeClr val="dk1"/>
                </a:solidFill>
                <a:latin typeface="Impact"/>
                <a:ea typeface="Impact"/>
                <a:cs typeface="Impact"/>
                <a:sym typeface="Impact"/>
              </a:defRPr>
            </a:lvl3pPr>
            <a:lvl4pPr marL="1600200" marR="0" lvl="3"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4pPr>
            <a:lvl5pPr marL="2057400" marR="0" lvl="4"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5pPr>
            <a:lvl6pPr marL="2514600" marR="0" lvl="5"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6pPr>
            <a:lvl7pPr marL="2971800" marR="0" lvl="6" indent="-86360"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7pPr>
            <a:lvl8pPr marL="3429000" marR="0" lvl="7"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8pPr>
            <a:lvl9pPr marL="3886200" marR="0" lvl="8" indent="-86359" algn="l" rtl="0">
              <a:lnSpc>
                <a:spcPct val="120000"/>
              </a:lnSpc>
              <a:spcBef>
                <a:spcPts val="500"/>
              </a:spcBef>
              <a:buClr>
                <a:srgbClr val="74A2CD"/>
              </a:buClr>
              <a:buSzPct val="16000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Shape 13"/>
          <p:cNvSpPr txBox="1">
            <a:spLocks noGrp="1"/>
          </p:cNvSpPr>
          <p:nvPr>
            <p:ph type="dt" idx="10"/>
          </p:nvPr>
        </p:nvSpPr>
        <p:spPr>
          <a:xfrm>
            <a:off x="7298082" y="5757333"/>
            <a:ext cx="3784600" cy="498469"/>
          </a:xfrm>
          <a:prstGeom prst="rect">
            <a:avLst/>
          </a:prstGeom>
          <a:noFill/>
          <a:ln>
            <a:noFill/>
          </a:ln>
        </p:spPr>
        <p:txBody>
          <a:bodyPr wrap="square" lIns="91425" tIns="91425" rIns="91425" bIns="91425" anchor="ctr" anchorCtr="0"/>
          <a:lstStyle>
            <a:lvl1pPr marL="0" marR="0" lvl="0" indent="0" algn="r"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4" name="Shape 14"/>
          <p:cNvSpPr txBox="1">
            <a:spLocks noGrp="1"/>
          </p:cNvSpPr>
          <p:nvPr>
            <p:ph type="ftr" idx="11"/>
          </p:nvPr>
        </p:nvSpPr>
        <p:spPr>
          <a:xfrm>
            <a:off x="685800" y="5757333"/>
            <a:ext cx="5499719" cy="498469"/>
          </a:xfrm>
          <a:prstGeom prst="rect">
            <a:avLst/>
          </a:prstGeom>
          <a:noFill/>
          <a:ln>
            <a:noFill/>
          </a:ln>
        </p:spPr>
        <p:txBody>
          <a:bodyPr wrap="square" lIns="91425" tIns="91425" rIns="91425" bIns="91425" anchor="ctr" anchorCtr="0"/>
          <a:lstStyle>
            <a:lvl1pPr marL="0" marR="0" lvl="0" indent="0" algn="l" rtl="0">
              <a:spcBef>
                <a:spcPts val="0"/>
              </a:spcBef>
              <a:buNone/>
              <a:defRPr sz="3200" b="0" i="0" u="none" strike="noStrike" cap="none">
                <a:solidFill>
                  <a:srgbClr val="74A2CD"/>
                </a:solidFill>
                <a:latin typeface="Impact"/>
                <a:ea typeface="Impact"/>
                <a:cs typeface="Impact"/>
                <a:sym typeface="Impact"/>
              </a:defRPr>
            </a:lvl1pPr>
            <a:lvl2pPr marL="457200" marR="0" lvl="1" indent="0" algn="l" rtl="0">
              <a:spcBef>
                <a:spcPts val="0"/>
              </a:spcBef>
              <a:buNone/>
              <a:defRPr sz="1800" b="0" i="0" u="none" strike="noStrike" cap="none">
                <a:solidFill>
                  <a:schemeClr val="dk1"/>
                </a:solidFill>
                <a:latin typeface="Impact"/>
                <a:ea typeface="Impact"/>
                <a:cs typeface="Impact"/>
                <a:sym typeface="Impact"/>
              </a:defRPr>
            </a:lvl2pPr>
            <a:lvl3pPr marL="914400" marR="0" lvl="2" indent="0" algn="l" rtl="0">
              <a:spcBef>
                <a:spcPts val="0"/>
              </a:spcBef>
              <a:buNone/>
              <a:defRPr sz="1800" b="0" i="0" u="none" strike="noStrike" cap="none">
                <a:solidFill>
                  <a:schemeClr val="dk1"/>
                </a:solidFill>
                <a:latin typeface="Impact"/>
                <a:ea typeface="Impact"/>
                <a:cs typeface="Impact"/>
                <a:sym typeface="Impact"/>
              </a:defRPr>
            </a:lvl3pPr>
            <a:lvl4pPr marL="1371600" marR="0" lvl="3" indent="0" algn="l" rtl="0">
              <a:spcBef>
                <a:spcPts val="0"/>
              </a:spcBef>
              <a:buNone/>
              <a:defRPr sz="1800" b="0" i="0" u="none" strike="noStrike" cap="none">
                <a:solidFill>
                  <a:schemeClr val="dk1"/>
                </a:solidFill>
                <a:latin typeface="Impact"/>
                <a:ea typeface="Impact"/>
                <a:cs typeface="Impact"/>
                <a:sym typeface="Impact"/>
              </a:defRPr>
            </a:lvl4pPr>
            <a:lvl5pPr marL="1828800" marR="0" lvl="4" indent="0" algn="l" rtl="0">
              <a:spcBef>
                <a:spcPts val="0"/>
              </a:spcBef>
              <a:buNone/>
              <a:defRPr sz="1800" b="0" i="0" u="none" strike="noStrike" cap="none">
                <a:solidFill>
                  <a:schemeClr val="dk1"/>
                </a:solidFill>
                <a:latin typeface="Impact"/>
                <a:ea typeface="Impact"/>
                <a:cs typeface="Impact"/>
                <a:sym typeface="Impact"/>
              </a:defRPr>
            </a:lvl5pPr>
            <a:lvl6pPr marL="2286000" marR="0" lvl="5" indent="0" algn="l" rtl="0">
              <a:spcBef>
                <a:spcPts val="0"/>
              </a:spcBef>
              <a:buNone/>
              <a:defRPr sz="1800" b="0" i="0" u="none" strike="noStrike" cap="none">
                <a:solidFill>
                  <a:schemeClr val="dk1"/>
                </a:solidFill>
                <a:latin typeface="Impact"/>
                <a:ea typeface="Impact"/>
                <a:cs typeface="Impact"/>
                <a:sym typeface="Impact"/>
              </a:defRPr>
            </a:lvl6pPr>
            <a:lvl7pPr marL="2743200" marR="0" lvl="6" indent="0" algn="l" rtl="0">
              <a:spcBef>
                <a:spcPts val="0"/>
              </a:spcBef>
              <a:buNone/>
              <a:defRPr sz="1800" b="0" i="0" u="none" strike="noStrike" cap="none">
                <a:solidFill>
                  <a:schemeClr val="dk1"/>
                </a:solidFill>
                <a:latin typeface="Impact"/>
                <a:ea typeface="Impact"/>
                <a:cs typeface="Impact"/>
                <a:sym typeface="Impact"/>
              </a:defRPr>
            </a:lvl7pPr>
            <a:lvl8pPr marL="3200400" marR="0" lvl="7" indent="0" algn="l" rtl="0">
              <a:spcBef>
                <a:spcPts val="0"/>
              </a:spcBef>
              <a:buNone/>
              <a:defRPr sz="1800" b="0" i="0" u="none" strike="noStrike" cap="none">
                <a:solidFill>
                  <a:schemeClr val="dk1"/>
                </a:solidFill>
                <a:latin typeface="Impact"/>
                <a:ea typeface="Impact"/>
                <a:cs typeface="Impact"/>
                <a:sym typeface="Impact"/>
              </a:defRPr>
            </a:lvl8pPr>
            <a:lvl9pPr marL="3657600" marR="0" lvl="8" indent="0" algn="l" rtl="0">
              <a:spcBef>
                <a:spcPts val="0"/>
              </a:spcBef>
              <a:buNone/>
              <a:defRPr sz="1800" b="0" i="0" u="none" strike="noStrike" cap="none">
                <a:solidFill>
                  <a:schemeClr val="dk1"/>
                </a:solidFill>
                <a:latin typeface="Impact"/>
                <a:ea typeface="Impact"/>
                <a:cs typeface="Impact"/>
                <a:sym typeface="Impact"/>
              </a:defRPr>
            </a:lvl9pPr>
          </a:lstStyle>
          <a:p>
            <a:endParaRPr dirty="0"/>
          </a:p>
        </p:txBody>
      </p:sp>
      <p:sp>
        <p:nvSpPr>
          <p:cNvPr id="15" name="Shape 15"/>
          <p:cNvSpPr txBox="1">
            <a:spLocks noGrp="1"/>
          </p:cNvSpPr>
          <p:nvPr>
            <p:ph type="sldNum" idx="12"/>
          </p:nvPr>
        </p:nvSpPr>
        <p:spPr>
          <a:xfrm>
            <a:off x="6287121" y="5757333"/>
            <a:ext cx="907186" cy="49846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74A2CD"/>
                </a:solidFill>
                <a:latin typeface="Impact"/>
                <a:ea typeface="Impact"/>
                <a:cs typeface="Impact"/>
                <a:sym typeface="Impact"/>
              </a:rPr>
              <a:t>‹#›</a:t>
            </a:fld>
            <a:endParaRPr lang="en-US" sz="3200" b="0" i="0" u="none" strike="noStrike" cap="none" dirty="0">
              <a:solidFill>
                <a:srgbClr val="74A2CD"/>
              </a:solidFill>
              <a:latin typeface="Impact"/>
              <a:ea typeface="Impact"/>
              <a:cs typeface="Impact"/>
              <a:sym typeface="Impac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0.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1.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orld.utexas.edu/passport/hours-loc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pabutler@i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mailto:Phu@austin.utexas.edu"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rot="-180000">
            <a:off x="316440" y="677706"/>
            <a:ext cx="10330340" cy="2766528"/>
          </a:xfrm>
          <a:prstGeom prst="rect">
            <a:avLst/>
          </a:prstGeom>
          <a:noFill/>
          <a:ln>
            <a:noFill/>
          </a:ln>
        </p:spPr>
        <p:txBody>
          <a:bodyPr wrap="square" lIns="91425" tIns="45700" rIns="91425" bIns="45700" anchor="b" anchorCtr="0">
            <a:noAutofit/>
          </a:bodyPr>
          <a:lstStyle/>
          <a:p>
            <a:pPr marL="0" marR="0" lvl="0" indent="0" algn="r" rtl="0">
              <a:lnSpc>
                <a:spcPct val="90000"/>
              </a:lnSpc>
              <a:spcBef>
                <a:spcPts val="0"/>
              </a:spcBef>
              <a:buClr>
                <a:srgbClr val="74A2CD"/>
              </a:buClr>
              <a:buSzPct val="25000"/>
              <a:buFont typeface="Impact"/>
              <a:buNone/>
            </a:pPr>
            <a:r>
              <a:rPr lang="en-US" sz="7200" b="0" i="0" u="none" strike="noStrike" cap="none" dirty="0">
                <a:solidFill>
                  <a:schemeClr val="accent1">
                    <a:lumMod val="60000"/>
                    <a:lumOff val="40000"/>
                  </a:schemeClr>
                </a:solidFill>
                <a:latin typeface="Impact"/>
                <a:ea typeface="Impact"/>
                <a:cs typeface="Impact"/>
                <a:sym typeface="Impact"/>
              </a:rPr>
              <a:t>HOW TO MAKE MONEY OPENING A PASSPORT OFFICE</a:t>
            </a:r>
          </a:p>
        </p:txBody>
      </p:sp>
      <p:pic>
        <p:nvPicPr>
          <p:cNvPr id="149" name="Shape 149"/>
          <p:cNvPicPr preferRelativeResize="0"/>
          <p:nvPr/>
        </p:nvPicPr>
        <p:blipFill rotWithShape="1">
          <a:blip r:embed="rId3">
            <a:alphaModFix/>
          </a:blip>
          <a:srcRect/>
          <a:stretch/>
        </p:blipFill>
        <p:spPr>
          <a:xfrm rot="-168179">
            <a:off x="2847351" y="3544446"/>
            <a:ext cx="2284771" cy="1079531"/>
          </a:xfrm>
          <a:prstGeom prst="rect">
            <a:avLst/>
          </a:prstGeom>
          <a:noFill/>
          <a:ln>
            <a:noFill/>
          </a:ln>
        </p:spPr>
      </p:pic>
      <p:pic>
        <p:nvPicPr>
          <p:cNvPr id="1026" name="Picture 2" descr="https://commencement.utexas.edu/sites/all/themes/commencement/img/general/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8463">
            <a:off x="5756929" y="3735015"/>
            <a:ext cx="2430308" cy="698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accent1">
                    <a:lumMod val="60000"/>
                    <a:lumOff val="40000"/>
                  </a:schemeClr>
                </a:solidFill>
                <a:latin typeface="Arial" panose="020B0604020202020204" pitchFamily="34" charset="0"/>
                <a:cs typeface="Arial" panose="020B0604020202020204" pitchFamily="34" charset="0"/>
              </a:rPr>
              <a:t>B</a:t>
            </a: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usiness plan</a:t>
            </a:r>
            <a:endParaRPr lang="en-US" sz="36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685800" y="2063396"/>
            <a:ext cx="5274425" cy="2608357"/>
          </a:xfrm>
        </p:spPr>
        <p:txBody>
          <a:bodyPr/>
          <a:lstStyle/>
          <a:p>
            <a:r>
              <a:rPr lang="en-US" dirty="0">
                <a:latin typeface="Arial" panose="020B0604020202020204" pitchFamily="34" charset="0"/>
                <a:cs typeface="Arial" panose="020B0604020202020204" pitchFamily="34" charset="0"/>
              </a:rPr>
              <a:t>Review other University Passport Offices</a:t>
            </a:r>
          </a:p>
          <a:p>
            <a:r>
              <a:rPr lang="en-US" dirty="0" smtClean="0">
                <a:latin typeface="Arial" panose="020B0604020202020204" pitchFamily="34" charset="0"/>
                <a:cs typeface="Arial" panose="020B0604020202020204" pitchFamily="34" charset="0"/>
              </a:rPr>
              <a:t>Financial </a:t>
            </a:r>
            <a:r>
              <a:rPr lang="en-US" dirty="0">
                <a:latin typeface="Arial" panose="020B0604020202020204" pitchFamily="34" charset="0"/>
                <a:cs typeface="Arial" panose="020B0604020202020204" pitchFamily="34" charset="0"/>
              </a:rPr>
              <a:t>Forecasting</a:t>
            </a:r>
          </a:p>
          <a:p>
            <a:r>
              <a:rPr lang="en-US" dirty="0" smtClean="0">
                <a:latin typeface="Arial" panose="020B0604020202020204" pitchFamily="34" charset="0"/>
                <a:cs typeface="Arial" panose="020B0604020202020204" pitchFamily="34" charset="0"/>
              </a:rPr>
              <a:t>Staffing </a:t>
            </a:r>
            <a:r>
              <a:rPr lang="en-US" dirty="0">
                <a:latin typeface="Arial" panose="020B0604020202020204" pitchFamily="34" charset="0"/>
                <a:cs typeface="Arial" panose="020B0604020202020204" pitchFamily="34" charset="0"/>
              </a:rPr>
              <a:t>model</a:t>
            </a:r>
          </a:p>
          <a:p>
            <a:r>
              <a:rPr lang="en-US" dirty="0" smtClean="0">
                <a:latin typeface="Arial" panose="020B0604020202020204" pitchFamily="34" charset="0"/>
                <a:cs typeface="Arial" panose="020B0604020202020204" pitchFamily="34" charset="0"/>
              </a:rPr>
              <a:t>Marketing</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Logistics/Hours/Parking</a:t>
            </a:r>
            <a:r>
              <a:rPr lang="en-US" dirty="0">
                <a:latin typeface="Arial" panose="020B0604020202020204" pitchFamily="34" charset="0"/>
                <a:cs typeface="Arial" panose="020B0604020202020204" pitchFamily="34" charset="0"/>
              </a:rPr>
              <a:t>,/Space etc.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29" y="2386965"/>
            <a:ext cx="3810000" cy="3181350"/>
          </a:xfrm>
          <a:prstGeom prst="rect">
            <a:avLst/>
          </a:prstGeom>
        </p:spPr>
      </p:pic>
    </p:spTree>
    <p:extLst>
      <p:ext uri="{BB962C8B-B14F-4D97-AF65-F5344CB8AC3E}">
        <p14:creationId xmlns:p14="http://schemas.microsoft.com/office/powerpoint/2010/main" val="2929472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algn="ctr">
              <a:buSzPct val="25000"/>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Review other University Passport Offices 2007-2008</a:t>
            </a:r>
            <a:r>
              <a:rPr lang="en-US" dirty="0">
                <a:solidFill>
                  <a:schemeClr val="dk1"/>
                </a:solidFill>
              </a:rPr>
              <a:t/>
            </a:r>
            <a:br>
              <a:rPr lang="en-US" dirty="0">
                <a:solidFill>
                  <a:schemeClr val="dk1"/>
                </a:solidFill>
              </a:rPr>
            </a:br>
            <a:endParaRPr lang="en-US" sz="5400" b="0" i="0" u="none" strike="noStrike" cap="none" dirty="0">
              <a:solidFill>
                <a:srgbClr val="74A2CD"/>
              </a:solidFill>
              <a:latin typeface="Impact"/>
              <a:ea typeface="Impact"/>
              <a:cs typeface="Impact"/>
              <a:sym typeface="Impact"/>
            </a:endParaRPr>
          </a:p>
        </p:txBody>
      </p:sp>
      <p:sp>
        <p:nvSpPr>
          <p:cNvPr id="168" name="Shape 168"/>
          <p:cNvSpPr txBox="1">
            <a:spLocks noGrp="1"/>
          </p:cNvSpPr>
          <p:nvPr>
            <p:ph type="body" idx="1"/>
          </p:nvPr>
        </p:nvSpPr>
        <p:spPr>
          <a:xfrm>
            <a:off x="175846" y="1837764"/>
            <a:ext cx="7244862" cy="2508604"/>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0"/>
              </a:spcBef>
              <a:spcAft>
                <a:spcPts val="0"/>
              </a:spcAft>
              <a:buClr>
                <a:srgbClr val="74A2CD"/>
              </a:buClr>
              <a:buSzPct val="160000"/>
              <a:buFont typeface="Arial"/>
              <a:buChar char="•"/>
            </a:pPr>
            <a:endParaRPr lang="en-US" sz="2000" b="0" i="0" u="none" strike="noStrike" cap="none" dirty="0" smtClean="0">
              <a:solidFill>
                <a:schemeClr val="dk1"/>
              </a:solidFill>
              <a:latin typeface="Impact"/>
              <a:ea typeface="Impact"/>
              <a:cs typeface="Impact"/>
              <a:sym typeface="Impact"/>
            </a:endParaRPr>
          </a:p>
          <a:p>
            <a:pPr marL="228600" marR="0" lvl="0" indent="-228600" algn="l" rtl="0">
              <a:lnSpc>
                <a:spcPct val="120000"/>
              </a:lnSpc>
              <a:spcBef>
                <a:spcPts val="0"/>
              </a:spcBef>
              <a:spcAft>
                <a:spcPts val="0"/>
              </a:spcAft>
              <a:buClr>
                <a:srgbClr val="74A2CD"/>
              </a:buClr>
              <a:buSzPct val="160000"/>
              <a:buFont typeface="Arial"/>
              <a:buChar char="•"/>
            </a:pPr>
            <a:endParaRPr lang="en-US" dirty="0"/>
          </a:p>
          <a:p>
            <a:pPr marL="228600" marR="0" lvl="0" indent="-228600" algn="l" rtl="0">
              <a:lnSpc>
                <a:spcPct val="120000"/>
              </a:lnSpc>
              <a:spcBef>
                <a:spcPts val="0"/>
              </a:spcBef>
              <a:spcAft>
                <a:spcPts val="0"/>
              </a:spcAft>
              <a:buClr>
                <a:srgbClr val="74A2CD"/>
              </a:buClr>
              <a:buSzPct val="160000"/>
              <a:buFont typeface="Arial"/>
              <a:buChar char="•"/>
            </a:pPr>
            <a:endParaRPr lang="en-US" sz="2000" b="0" i="0" u="none" strike="noStrike" cap="none" dirty="0" smtClean="0">
              <a:solidFill>
                <a:schemeClr val="dk1"/>
              </a:solidFill>
              <a:latin typeface="Impact"/>
              <a:ea typeface="Impact"/>
              <a:cs typeface="Impact"/>
              <a:sym typeface="Impact"/>
            </a:endParaRPr>
          </a:p>
          <a:p>
            <a:pPr marL="228600" marR="0" lvl="0" indent="-228600" algn="l" rtl="0">
              <a:lnSpc>
                <a:spcPct val="120000"/>
              </a:lnSpc>
              <a:spcBef>
                <a:spcPts val="0"/>
              </a:spcBef>
              <a:spcAft>
                <a:spcPts val="0"/>
              </a:spcAft>
              <a:buClr>
                <a:srgbClr val="74A2CD"/>
              </a:buClr>
              <a:buSzPct val="160000"/>
              <a:buFont typeface="Arial"/>
              <a:buChar char="•"/>
            </a:pPr>
            <a:endParaRPr lang="en-US" dirty="0"/>
          </a:p>
          <a:p>
            <a:pPr marL="228600" marR="0" lvl="0" indent="-228600" algn="l" rtl="0">
              <a:lnSpc>
                <a:spcPct val="120000"/>
              </a:lnSpc>
              <a:spcBef>
                <a:spcPts val="0"/>
              </a:spcBef>
              <a:spcAft>
                <a:spcPts val="0"/>
              </a:spcAft>
              <a:buClr>
                <a:srgbClr val="74A2CD"/>
              </a:buClr>
              <a:buSzPct val="160000"/>
              <a:buFont typeface="Arial"/>
              <a:buChar char="•"/>
            </a:pPr>
            <a:endParaRPr lang="en-US" sz="2000" b="0" i="0" u="none" strike="noStrike" cap="none" dirty="0" smtClean="0">
              <a:solidFill>
                <a:schemeClr val="dk1"/>
              </a:solidFill>
              <a:latin typeface="Impact"/>
              <a:ea typeface="Impact"/>
              <a:cs typeface="Impact"/>
              <a:sym typeface="Impact"/>
            </a:endParaRPr>
          </a:p>
          <a:p>
            <a:pPr marL="1076961" lvl="2" indent="0">
              <a:buNone/>
            </a:pPr>
            <a:r>
              <a:rPr lang="en-US" altLang="en-US" sz="2400" b="1" dirty="0" smtClean="0">
                <a:latin typeface="Arial" panose="020B0604020202020204" pitchFamily="34" charset="0"/>
                <a:cs typeface="Arial" panose="020B0604020202020204" pitchFamily="34" charset="0"/>
              </a:rPr>
              <a:t>Passport</a:t>
            </a:r>
            <a:endParaRPr lang="en-US" altLang="en-US" sz="2400" b="1" dirty="0">
              <a:latin typeface="Arial" panose="020B0604020202020204" pitchFamily="34" charset="0"/>
              <a:cs typeface="Arial" panose="020B0604020202020204" pitchFamily="34" charset="0"/>
            </a:endParaRPr>
          </a:p>
          <a:p>
            <a:pPr lvl="2"/>
            <a:r>
              <a:rPr lang="en-US" altLang="en-US" sz="1800" dirty="0" smtClean="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UTEP</a:t>
            </a:r>
            <a:r>
              <a:rPr lang="en-US" altLang="en-US" sz="1800" dirty="0" smtClean="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 30 per day (7,410 per year)</a:t>
            </a:r>
          </a:p>
          <a:p>
            <a:pPr lvl="2"/>
            <a:r>
              <a:rPr lang="en-US" altLang="en-US" sz="1800" dirty="0" smtClean="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UTSA</a:t>
            </a:r>
            <a:r>
              <a:rPr lang="en-US" altLang="en-US" sz="1800" dirty="0" smtClean="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 5 per day (1,235 per year) – closely associated </a:t>
            </a:r>
            <a:r>
              <a:rPr lang="en-US" altLang="en-US" sz="1800" dirty="0" smtClean="0">
                <a:latin typeface="Arial" panose="020B0604020202020204" pitchFamily="34" charset="0"/>
                <a:cs typeface="Arial" panose="020B0604020202020204" pitchFamily="34" charset="0"/>
              </a:rPr>
              <a:t>        with </a:t>
            </a:r>
            <a:r>
              <a:rPr lang="en-US" altLang="en-US" sz="1800" dirty="0">
                <a:latin typeface="Arial" panose="020B0604020202020204" pitchFamily="34" charset="0"/>
                <a:cs typeface="Arial" panose="020B0604020202020204" pitchFamily="34" charset="0"/>
              </a:rPr>
              <a:t>study abroad</a:t>
            </a:r>
          </a:p>
          <a:p>
            <a:pPr lvl="2"/>
            <a:r>
              <a:rPr lang="en-US" altLang="en-US" sz="1800" dirty="0" smtClean="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UTD</a:t>
            </a:r>
            <a:r>
              <a:rPr lang="en-US" altLang="en-US" sz="1800" dirty="0" smtClean="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 15 to 20 per day (3,705 to 4,940 per year)</a:t>
            </a:r>
          </a:p>
          <a:p>
            <a:pPr lvl="2"/>
            <a:r>
              <a:rPr lang="en-US" altLang="en-US" sz="1800" dirty="0" smtClean="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UC </a:t>
            </a:r>
            <a:r>
              <a:rPr lang="en-US" altLang="en-US" sz="1800" b="1" dirty="0">
                <a:latin typeface="Arial" panose="020B0604020202020204" pitchFamily="34" charset="0"/>
                <a:cs typeface="Arial" panose="020B0604020202020204" pitchFamily="34" charset="0"/>
              </a:rPr>
              <a:t>Berkeley </a:t>
            </a:r>
            <a:r>
              <a:rPr lang="en-US" altLang="en-US" sz="1800" dirty="0">
                <a:latin typeface="Arial" panose="020B0604020202020204" pitchFamily="34" charset="0"/>
                <a:cs typeface="Arial" panose="020B0604020202020204" pitchFamily="34" charset="0"/>
              </a:rPr>
              <a:t>– 10 per day (2,470 per year</a:t>
            </a:r>
            <a:r>
              <a:rPr lang="en-US" altLang="en-US" sz="1800" dirty="0" smtClean="0">
                <a:latin typeface="Arial" panose="020B0604020202020204" pitchFamily="34" charset="0"/>
                <a:cs typeface="Arial" panose="020B0604020202020204" pitchFamily="34" charset="0"/>
              </a:rPr>
              <a:t>)</a:t>
            </a:r>
          </a:p>
          <a:p>
            <a:pPr marL="1076961" lvl="2" indent="0">
              <a:buNone/>
            </a:pPr>
            <a:r>
              <a:rPr lang="en-US" altLang="en-US" sz="2400" b="1" dirty="0" smtClean="0">
                <a:latin typeface="Arial" panose="020B0604020202020204" pitchFamily="34" charset="0"/>
                <a:cs typeface="Arial" panose="020B0604020202020204" pitchFamily="34" charset="0"/>
              </a:rPr>
              <a:t>ISIC</a:t>
            </a:r>
            <a:endParaRPr lang="en-US" altLang="en-US" sz="2400" b="1" dirty="0">
              <a:latin typeface="Arial" panose="020B0604020202020204" pitchFamily="34" charset="0"/>
              <a:cs typeface="Arial" panose="020B0604020202020204" pitchFamily="34" charset="0"/>
            </a:endParaRPr>
          </a:p>
          <a:p>
            <a:pPr lvl="2"/>
            <a:r>
              <a:rPr lang="en-US" altLang="en-US" sz="1800" b="1" dirty="0">
                <a:latin typeface="Arial" panose="020B0604020202020204" pitchFamily="34" charset="0"/>
                <a:cs typeface="Arial" panose="020B0604020202020204" pitchFamily="34" charset="0"/>
              </a:rPr>
              <a:t>UTSA</a:t>
            </a:r>
            <a:r>
              <a:rPr lang="en-US" altLang="en-US" sz="1800" dirty="0">
                <a:latin typeface="Arial" panose="020B0604020202020204" pitchFamily="34" charset="0"/>
                <a:cs typeface="Arial" panose="020B0604020202020204" pitchFamily="34" charset="0"/>
              </a:rPr>
              <a:t> – approximately 2 per day (500 per year)</a:t>
            </a:r>
          </a:p>
          <a:p>
            <a:pPr lvl="2"/>
            <a:r>
              <a:rPr lang="en-US" altLang="en-US" sz="1800" b="1" dirty="0">
                <a:latin typeface="Arial" panose="020B0604020202020204" pitchFamily="34" charset="0"/>
                <a:cs typeface="Arial" panose="020B0604020202020204" pitchFamily="34" charset="0"/>
              </a:rPr>
              <a:t>University of Minn. </a:t>
            </a:r>
            <a:r>
              <a:rPr lang="en-US" altLang="en-US" sz="1800" dirty="0">
                <a:latin typeface="Arial" panose="020B0604020202020204" pitchFamily="34" charset="0"/>
                <a:cs typeface="Arial" panose="020B0604020202020204" pitchFamily="34" charset="0"/>
              </a:rPr>
              <a:t>– approximately 2.5 per day (600 per year)</a:t>
            </a:r>
          </a:p>
          <a:p>
            <a:pPr lvl="2"/>
            <a:endParaRPr lang="en-US" altLang="en-US" sz="1800" dirty="0">
              <a:latin typeface="Arial" panose="020B0604020202020204" pitchFamily="34" charset="0"/>
              <a:cs typeface="Arial" panose="020B0604020202020204" pitchFamily="34" charset="0"/>
            </a:endParaRPr>
          </a:p>
          <a:p>
            <a:pPr marL="457200" lvl="1" indent="0">
              <a:spcBef>
                <a:spcPts val="0"/>
              </a:spcBef>
              <a:buSzPct val="160000"/>
              <a:buNone/>
            </a:pPr>
            <a:endParaRPr lang="en-US" dirty="0"/>
          </a:p>
          <a:p>
            <a:pPr marL="457200" lvl="1" indent="0">
              <a:spcBef>
                <a:spcPts val="0"/>
              </a:spcBef>
              <a:buSzPct val="160000"/>
              <a:buNone/>
            </a:pPr>
            <a:endParaRPr lang="en-US" b="0" i="0" u="none" strike="noStrike" cap="none" dirty="0" smtClean="0">
              <a:solidFill>
                <a:schemeClr val="dk1"/>
              </a:solidFill>
              <a:latin typeface="Impact"/>
              <a:ea typeface="Impact"/>
              <a:cs typeface="Impact"/>
              <a:sym typeface="Impact"/>
            </a:endParaRPr>
          </a:p>
          <a:p>
            <a:pPr marL="457200" lvl="1" indent="0">
              <a:spcBef>
                <a:spcPts val="0"/>
              </a:spcBef>
              <a:buSzPct val="160000"/>
              <a:buNone/>
            </a:pPr>
            <a:endParaRPr lang="en-US" b="0" i="0" u="none" strike="noStrike" cap="none" dirty="0" smtClean="0">
              <a:solidFill>
                <a:schemeClr val="dk1"/>
              </a:solidFill>
              <a:latin typeface="Impact"/>
              <a:ea typeface="Impact"/>
              <a:cs typeface="Impact"/>
              <a:sym typeface="Impac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Financial Forecasting-UT</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8" name="Shape 168"/>
          <p:cNvSpPr txBox="1">
            <a:spLocks noGrp="1"/>
          </p:cNvSpPr>
          <p:nvPr>
            <p:ph type="body" idx="1"/>
          </p:nvPr>
        </p:nvSpPr>
        <p:spPr>
          <a:xfrm>
            <a:off x="685799" y="1837764"/>
            <a:ext cx="6312877" cy="2608357"/>
          </a:xfrm>
          <a:prstGeom prst="rect">
            <a:avLst/>
          </a:prstGeom>
          <a:noFill/>
          <a:ln>
            <a:noFill/>
          </a:ln>
        </p:spPr>
        <p:txBody>
          <a:bodyPr wrap="square" lIns="91425" tIns="45700" rIns="91425" bIns="45700" anchor="ctr" anchorCtr="0">
            <a:noAutofit/>
          </a:bodyPr>
          <a:lstStyle/>
          <a:p>
            <a:pPr marL="342900" indent="-342900"/>
            <a:endParaRPr lang="en-US" sz="2000" b="0" i="0" u="none" strike="noStrike" cap="none" dirty="0" smtClean="0">
              <a:solidFill>
                <a:schemeClr val="dk1"/>
              </a:solidFill>
              <a:latin typeface="Impact"/>
              <a:ea typeface="Impact"/>
              <a:cs typeface="Impact"/>
              <a:sym typeface="Impact"/>
            </a:endParaRPr>
          </a:p>
          <a:p>
            <a:pPr marL="342900" indent="-342900"/>
            <a:endParaRPr lang="en-US" dirty="0"/>
          </a:p>
          <a:p>
            <a:pPr marL="342900" indent="-342900"/>
            <a:endParaRPr lang="en-US" sz="2000" b="0" i="0" u="none" strike="noStrike" cap="none" dirty="0" smtClean="0">
              <a:solidFill>
                <a:schemeClr val="tx1"/>
              </a:solidFill>
              <a:latin typeface="Arial" panose="020B0604020202020204" pitchFamily="34" charset="0"/>
              <a:cs typeface="Arial" panose="020B0604020202020204" pitchFamily="34" charset="0"/>
              <a:sym typeface="Impact"/>
            </a:endParaRPr>
          </a:p>
          <a:p>
            <a:pPr marL="342900" indent="-342900"/>
            <a:endParaRPr lang="en-US" dirty="0"/>
          </a:p>
          <a:p>
            <a:pPr marL="342900" indent="-342900"/>
            <a:endParaRPr lang="en-US" sz="2000" b="0" i="0" u="none" strike="noStrike" cap="none" dirty="0" smtClean="0">
              <a:solidFill>
                <a:schemeClr val="dk1"/>
              </a:solidFill>
              <a:latin typeface="Impact"/>
              <a:ea typeface="Impact"/>
              <a:cs typeface="Impact"/>
              <a:sym typeface="Impact"/>
            </a:endParaRPr>
          </a:p>
          <a:p>
            <a:pPr marL="0" indent="0">
              <a:buNone/>
            </a:pPr>
            <a:r>
              <a:rPr lang="en-US" sz="1800" b="1" i="0" u="none" strike="noStrike" cap="none" dirty="0" smtClean="0">
                <a:solidFill>
                  <a:schemeClr val="dk1"/>
                </a:solidFill>
                <a:latin typeface="Arial" panose="020B0604020202020204" pitchFamily="34" charset="0"/>
                <a:cs typeface="Arial" panose="020B0604020202020204" pitchFamily="34" charset="0"/>
                <a:sym typeface="Impact"/>
              </a:rPr>
              <a:t>Financial Forecasting</a:t>
            </a:r>
          </a:p>
          <a:p>
            <a:pPr marL="742950" lvl="1" indent="-285750"/>
            <a:r>
              <a:rPr lang="en-US" dirty="0" smtClean="0">
                <a:latin typeface="Arial" panose="020B0604020202020204" pitchFamily="34" charset="0"/>
                <a:cs typeface="Arial" panose="020B0604020202020204" pitchFamily="34" charset="0"/>
              </a:rPr>
              <a:t>Number of business days</a:t>
            </a:r>
          </a:p>
          <a:p>
            <a:pPr marL="742950" lvl="1" indent="-285750"/>
            <a:r>
              <a:rPr lang="en-US" dirty="0" smtClean="0">
                <a:latin typeface="Arial" panose="020B0604020202020204" pitchFamily="34" charset="0"/>
                <a:cs typeface="Arial" panose="020B0604020202020204" pitchFamily="34" charset="0"/>
              </a:rPr>
              <a:t>Number of passports/ISIC cards</a:t>
            </a:r>
          </a:p>
          <a:p>
            <a:pPr marL="742950" lvl="1" indent="-285750"/>
            <a:r>
              <a:rPr lang="en-US" dirty="0" smtClean="0">
                <a:latin typeface="Arial" panose="020B0604020202020204" pitchFamily="34" charset="0"/>
                <a:cs typeface="Arial" panose="020B0604020202020204" pitchFamily="34" charset="0"/>
              </a:rPr>
              <a:t>Number of Photos</a:t>
            </a:r>
          </a:p>
          <a:p>
            <a:pPr marL="742950" lvl="1" indent="-285750"/>
            <a:r>
              <a:rPr lang="en-US" dirty="0" smtClean="0">
                <a:latin typeface="Arial" panose="020B0604020202020204" pitchFamily="34" charset="0"/>
                <a:cs typeface="Arial" panose="020B0604020202020204" pitchFamily="34" charset="0"/>
              </a:rPr>
              <a:t>Photo fees</a:t>
            </a:r>
          </a:p>
          <a:p>
            <a:pPr marL="742950" lvl="1" indent="-285750"/>
            <a:r>
              <a:rPr lang="en-US" dirty="0" smtClean="0">
                <a:latin typeface="Arial" panose="020B0604020202020204" pitchFamily="34" charset="0"/>
                <a:cs typeface="Arial" panose="020B0604020202020204" pitchFamily="34" charset="0"/>
              </a:rPr>
              <a:t>Staffing and operating expenses</a:t>
            </a:r>
          </a:p>
          <a:p>
            <a:pPr marL="742950" lvl="1" indent="-285750"/>
            <a:r>
              <a:rPr lang="en-US" dirty="0" smtClean="0">
                <a:latin typeface="Arial" panose="020B0604020202020204" pitchFamily="34" charset="0"/>
                <a:cs typeface="Arial" panose="020B0604020202020204" pitchFamily="34" charset="0"/>
              </a:rPr>
              <a:t>Breakeven</a:t>
            </a:r>
          </a:p>
          <a:p>
            <a:pPr marL="457200" lvl="1" indent="0">
              <a:buNone/>
            </a:pPr>
            <a:endParaRPr lang="en-US" dirty="0" smtClean="0">
              <a:latin typeface="Arial" panose="020B0604020202020204" pitchFamily="34" charset="0"/>
              <a:cs typeface="Arial" panose="020B0604020202020204" pitchFamily="34" charset="0"/>
            </a:endParaRPr>
          </a:p>
          <a:p>
            <a:pPr marL="457200" lvl="1" indent="0">
              <a:buNone/>
            </a:pPr>
            <a:endParaRPr lang="en-US" b="0" i="0" u="none" strike="noStrike" cap="none" dirty="0" smtClean="0">
              <a:solidFill>
                <a:schemeClr val="dk1"/>
              </a:solidFill>
              <a:latin typeface="Impact"/>
              <a:ea typeface="Impact"/>
              <a:cs typeface="Impact"/>
              <a:sym typeface="Impact"/>
            </a:endParaRPr>
          </a:p>
          <a:p>
            <a:pPr lvl="1" indent="-228600">
              <a:spcBef>
                <a:spcPts val="1000"/>
              </a:spcBef>
              <a:buSzPct val="160000"/>
            </a:pPr>
            <a:endParaRPr lang="en-US" b="0" i="0" u="none" strike="noStrike" cap="none" dirty="0">
              <a:solidFill>
                <a:schemeClr val="dk1"/>
              </a:solidFill>
              <a:latin typeface="Impact"/>
              <a:ea typeface="Impact"/>
              <a:cs typeface="Impact"/>
              <a:sym typeface="Impact"/>
            </a:endParaRPr>
          </a:p>
          <a:p>
            <a:pPr marL="228600" marR="0" lvl="0" indent="-228600" algn="l" rtl="0">
              <a:lnSpc>
                <a:spcPct val="120000"/>
              </a:lnSpc>
              <a:spcBef>
                <a:spcPts val="1000"/>
              </a:spcBef>
              <a:spcAft>
                <a:spcPts val="0"/>
              </a:spcAft>
              <a:buClr>
                <a:srgbClr val="74A2CD"/>
              </a:buClr>
              <a:buSzPct val="160000"/>
              <a:buFont typeface="Arial"/>
              <a:buChar char="•"/>
            </a:pPr>
            <a:endParaRPr lang="en-US" sz="2000" b="0" i="0" u="none" strike="noStrike" cap="none" dirty="0">
              <a:solidFill>
                <a:schemeClr val="dk1"/>
              </a:solidFill>
              <a:latin typeface="Impact"/>
              <a:ea typeface="Impact"/>
              <a:cs typeface="Impact"/>
              <a:sym typeface="Impac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393" y="2483969"/>
            <a:ext cx="3824289" cy="2864525"/>
          </a:xfrm>
          <a:prstGeom prst="rect">
            <a:avLst/>
          </a:prstGeom>
        </p:spPr>
      </p:pic>
    </p:spTree>
    <p:extLst>
      <p:ext uri="{BB962C8B-B14F-4D97-AF65-F5344CB8AC3E}">
        <p14:creationId xmlns:p14="http://schemas.microsoft.com/office/powerpoint/2010/main" val="187557907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Financial  Forecasting-UT</a:t>
            </a:r>
            <a:endParaRPr lang="en-US" sz="3600" b="1"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695266368"/>
              </p:ext>
            </p:extLst>
          </p:nvPr>
        </p:nvGraphicFramePr>
        <p:xfrm>
          <a:off x="1942986" y="2044779"/>
          <a:ext cx="7882165" cy="3349467"/>
        </p:xfrm>
        <a:graphic>
          <a:graphicData uri="http://schemas.openxmlformats.org/drawingml/2006/table">
            <a:tbl>
              <a:tblPr/>
              <a:tblGrid>
                <a:gridCol w="3110933">
                  <a:extLst>
                    <a:ext uri="{9D8B030D-6E8A-4147-A177-3AD203B41FA5}">
                      <a16:colId xmlns:a16="http://schemas.microsoft.com/office/drawing/2014/main" val="3914795716"/>
                    </a:ext>
                  </a:extLst>
                </a:gridCol>
                <a:gridCol w="127498">
                  <a:extLst>
                    <a:ext uri="{9D8B030D-6E8A-4147-A177-3AD203B41FA5}">
                      <a16:colId xmlns:a16="http://schemas.microsoft.com/office/drawing/2014/main" val="285323654"/>
                    </a:ext>
                  </a:extLst>
                </a:gridCol>
                <a:gridCol w="654486">
                  <a:extLst>
                    <a:ext uri="{9D8B030D-6E8A-4147-A177-3AD203B41FA5}">
                      <a16:colId xmlns:a16="http://schemas.microsoft.com/office/drawing/2014/main" val="4125165721"/>
                    </a:ext>
                  </a:extLst>
                </a:gridCol>
                <a:gridCol w="144497">
                  <a:extLst>
                    <a:ext uri="{9D8B030D-6E8A-4147-A177-3AD203B41FA5}">
                      <a16:colId xmlns:a16="http://schemas.microsoft.com/office/drawing/2014/main" val="3811968636"/>
                    </a:ext>
                  </a:extLst>
                </a:gridCol>
                <a:gridCol w="654486">
                  <a:extLst>
                    <a:ext uri="{9D8B030D-6E8A-4147-A177-3AD203B41FA5}">
                      <a16:colId xmlns:a16="http://schemas.microsoft.com/office/drawing/2014/main" val="3885737764"/>
                    </a:ext>
                  </a:extLst>
                </a:gridCol>
                <a:gridCol w="144497">
                  <a:extLst>
                    <a:ext uri="{9D8B030D-6E8A-4147-A177-3AD203B41FA5}">
                      <a16:colId xmlns:a16="http://schemas.microsoft.com/office/drawing/2014/main" val="3971573673"/>
                    </a:ext>
                  </a:extLst>
                </a:gridCol>
                <a:gridCol w="654486">
                  <a:extLst>
                    <a:ext uri="{9D8B030D-6E8A-4147-A177-3AD203B41FA5}">
                      <a16:colId xmlns:a16="http://schemas.microsoft.com/office/drawing/2014/main" val="2576194195"/>
                    </a:ext>
                  </a:extLst>
                </a:gridCol>
                <a:gridCol w="144497">
                  <a:extLst>
                    <a:ext uri="{9D8B030D-6E8A-4147-A177-3AD203B41FA5}">
                      <a16:colId xmlns:a16="http://schemas.microsoft.com/office/drawing/2014/main" val="943416649"/>
                    </a:ext>
                  </a:extLst>
                </a:gridCol>
                <a:gridCol w="654486">
                  <a:extLst>
                    <a:ext uri="{9D8B030D-6E8A-4147-A177-3AD203B41FA5}">
                      <a16:colId xmlns:a16="http://schemas.microsoft.com/office/drawing/2014/main" val="75950441"/>
                    </a:ext>
                  </a:extLst>
                </a:gridCol>
                <a:gridCol w="144497">
                  <a:extLst>
                    <a:ext uri="{9D8B030D-6E8A-4147-A177-3AD203B41FA5}">
                      <a16:colId xmlns:a16="http://schemas.microsoft.com/office/drawing/2014/main" val="1079800533"/>
                    </a:ext>
                  </a:extLst>
                </a:gridCol>
                <a:gridCol w="654486">
                  <a:extLst>
                    <a:ext uri="{9D8B030D-6E8A-4147-A177-3AD203B41FA5}">
                      <a16:colId xmlns:a16="http://schemas.microsoft.com/office/drawing/2014/main" val="2385121443"/>
                    </a:ext>
                  </a:extLst>
                </a:gridCol>
                <a:gridCol w="147330">
                  <a:extLst>
                    <a:ext uri="{9D8B030D-6E8A-4147-A177-3AD203B41FA5}">
                      <a16:colId xmlns:a16="http://schemas.microsoft.com/office/drawing/2014/main" val="2841218681"/>
                    </a:ext>
                  </a:extLst>
                </a:gridCol>
                <a:gridCol w="645986">
                  <a:extLst>
                    <a:ext uri="{9D8B030D-6E8A-4147-A177-3AD203B41FA5}">
                      <a16:colId xmlns:a16="http://schemas.microsoft.com/office/drawing/2014/main" val="2538012031"/>
                    </a:ext>
                  </a:extLst>
                </a:gridCol>
              </a:tblGrid>
              <a:tr h="143979">
                <a:tc gridSpan="11">
                  <a:txBody>
                    <a:bodyPr/>
                    <a:lstStyle/>
                    <a:p>
                      <a:pPr algn="ctr" fontAlgn="b"/>
                      <a:r>
                        <a:rPr lang="en-US" sz="900" b="1" i="0" u="none" strike="noStrike" dirty="0">
                          <a:effectLst/>
                          <a:latin typeface="Arial" panose="020B0604020202020204" pitchFamily="34" charset="0"/>
                        </a:rPr>
                        <a:t>PASSPORT OFFICE FORECAST</a:t>
                      </a:r>
                    </a:p>
                  </a:txBody>
                  <a:tcPr marL="8469" marR="8469" marT="84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none" strike="noStrike" dirty="0">
                          <a:effectLst/>
                          <a:latin typeface="Arial" panose="020B0604020202020204" pitchFamily="34" charset="0"/>
                        </a:rPr>
                        <a:t>1st Year</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2784596681"/>
                  </a:ext>
                </a:extLst>
              </a:tr>
              <a:tr h="143979">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sng" strike="noStrike" dirty="0">
                          <a:effectLst/>
                          <a:latin typeface="Arial" panose="020B0604020202020204" pitchFamily="34" charset="0"/>
                        </a:rPr>
                        <a:t>2008-09</a:t>
                      </a:r>
                    </a:p>
                  </a:txBody>
                  <a:tcPr marL="8469" marR="8469" marT="8469" marB="0" anchor="b">
                    <a:lnL>
                      <a:noFill/>
                    </a:lnL>
                    <a:lnR>
                      <a:noFill/>
                    </a:lnR>
                    <a:lnT>
                      <a:noFill/>
                    </a:lnT>
                    <a:lnB>
                      <a:noFill/>
                    </a:lnB>
                  </a:tcPr>
                </a:tc>
                <a:tc>
                  <a:txBody>
                    <a:bodyPr/>
                    <a:lstStyle/>
                    <a:p>
                      <a:pPr algn="ctr"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sng" strike="noStrike" dirty="0">
                          <a:effectLst/>
                          <a:latin typeface="Arial" panose="020B0604020202020204" pitchFamily="34" charset="0"/>
                        </a:rPr>
                        <a:t>2009-10</a:t>
                      </a:r>
                    </a:p>
                  </a:txBody>
                  <a:tcPr marL="8469" marR="8469" marT="8469" marB="0" anchor="b">
                    <a:lnL>
                      <a:noFill/>
                    </a:lnL>
                    <a:lnR>
                      <a:noFill/>
                    </a:lnR>
                    <a:lnT>
                      <a:noFill/>
                    </a:lnT>
                    <a:lnB>
                      <a:noFill/>
                    </a:lnB>
                  </a:tcPr>
                </a:tc>
                <a:tc>
                  <a:txBody>
                    <a:bodyPr/>
                    <a:lstStyle/>
                    <a:p>
                      <a:pPr algn="ctr"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sng" strike="noStrike" dirty="0">
                          <a:effectLst/>
                          <a:latin typeface="Arial" panose="020B0604020202020204" pitchFamily="34" charset="0"/>
                        </a:rPr>
                        <a:t>2010-11</a:t>
                      </a:r>
                    </a:p>
                  </a:txBody>
                  <a:tcPr marL="8469" marR="8469" marT="8469" marB="0" anchor="b">
                    <a:lnL>
                      <a:noFill/>
                    </a:lnL>
                    <a:lnR>
                      <a:noFill/>
                    </a:lnR>
                    <a:lnT>
                      <a:noFill/>
                    </a:lnT>
                    <a:lnB>
                      <a:noFill/>
                    </a:lnB>
                  </a:tcPr>
                </a:tc>
                <a:tc>
                  <a:txBody>
                    <a:bodyPr/>
                    <a:lstStyle/>
                    <a:p>
                      <a:pPr algn="ctr"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sng" strike="noStrike" dirty="0">
                          <a:effectLst/>
                          <a:latin typeface="Arial" panose="020B0604020202020204" pitchFamily="34" charset="0"/>
                        </a:rPr>
                        <a:t>2011-12</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sng" strike="noStrike" dirty="0">
                          <a:effectLst/>
                          <a:latin typeface="Arial" panose="020B0604020202020204" pitchFamily="34" charset="0"/>
                        </a:rPr>
                        <a:t>2012-13</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ctr" fontAlgn="b"/>
                      <a:r>
                        <a:rPr lang="en-US" sz="900" b="1" i="0" u="sng" strike="noStrike" dirty="0">
                          <a:effectLst/>
                          <a:latin typeface="Arial" panose="020B0604020202020204" pitchFamily="34" charset="0"/>
                        </a:rPr>
                        <a:t>Bad Scen.</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3266525736"/>
                  </a:ext>
                </a:extLst>
              </a:tr>
              <a:tr h="143979">
                <a:tc>
                  <a:txBody>
                    <a:bodyPr/>
                    <a:lstStyle/>
                    <a:p>
                      <a:pPr algn="l" fontAlgn="b"/>
                      <a:r>
                        <a:rPr lang="en-US" sz="900" b="1" i="0" u="none" strike="noStrike" dirty="0">
                          <a:effectLst/>
                          <a:latin typeface="Arial" panose="020B0604020202020204" pitchFamily="34" charset="0"/>
                        </a:rPr>
                        <a:t>INCOME</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1499828949"/>
                  </a:ext>
                </a:extLst>
              </a:tr>
              <a:tr h="143979">
                <a:tc>
                  <a:txBody>
                    <a:bodyPr/>
                    <a:lstStyle/>
                    <a:p>
                      <a:pPr algn="l" fontAlgn="b"/>
                      <a:r>
                        <a:rPr lang="en-US" sz="900" b="0" i="0" u="none" strike="noStrike" dirty="0">
                          <a:effectLst/>
                          <a:latin typeface="Arial" panose="020B0604020202020204" pitchFamily="34" charset="0"/>
                        </a:rPr>
                        <a:t>Execution Fees ($25 per passport x 10 per day x 247 days)</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$61,750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$61,750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$61,750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$61,750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$61,750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$30,875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2835704242"/>
                  </a:ext>
                </a:extLst>
              </a:tr>
              <a:tr h="143979">
                <a:tc>
                  <a:txBody>
                    <a:bodyPr/>
                    <a:lstStyle/>
                    <a:p>
                      <a:pPr algn="l" fontAlgn="b"/>
                      <a:r>
                        <a:rPr lang="en-US" sz="900" b="0" i="0" u="none" strike="noStrike" dirty="0">
                          <a:effectLst/>
                          <a:latin typeface="Arial" panose="020B0604020202020204" pitchFamily="34" charset="0"/>
                        </a:rPr>
                        <a:t>ISIC Income ($3.30 per card x 500 per year)</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$1,650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3127327807"/>
                  </a:ext>
                </a:extLst>
              </a:tr>
              <a:tr h="143979">
                <a:tc>
                  <a:txBody>
                    <a:bodyPr/>
                    <a:lstStyle/>
                    <a:p>
                      <a:pPr algn="l" fontAlgn="b"/>
                      <a:r>
                        <a:rPr lang="en-US" sz="900" b="0" i="0" u="none" strike="noStrike" dirty="0">
                          <a:effectLst/>
                          <a:latin typeface="Arial" panose="020B0604020202020204" pitchFamily="34" charset="0"/>
                        </a:rPr>
                        <a:t>Photo Service Income ($10 x 2034)</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$20,350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$20,350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$20,350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$20,350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$20,350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$14,170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9923042"/>
                  </a:ext>
                </a:extLst>
              </a:tr>
              <a:tr h="143979">
                <a:tc>
                  <a:txBody>
                    <a:bodyPr/>
                    <a:lstStyle/>
                    <a:p>
                      <a:pPr algn="l" fontAlgn="b"/>
                      <a:r>
                        <a:rPr lang="en-US" sz="900" b="1" i="0" u="none" strike="noStrike" dirty="0">
                          <a:effectLst/>
                          <a:latin typeface="Arial" panose="020B0604020202020204" pitchFamily="34" charset="0"/>
                        </a:rPr>
                        <a:t>TOTAL INCOME</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$83,750 </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$83,750 </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$83,750 </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$83,750 </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$83,750 </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$46,695 </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364188478"/>
                  </a:ext>
                </a:extLst>
              </a:tr>
              <a:tr h="143979">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578019302"/>
                  </a:ext>
                </a:extLst>
              </a:tr>
              <a:tr h="143979">
                <a:tc>
                  <a:txBody>
                    <a:bodyPr/>
                    <a:lstStyle/>
                    <a:p>
                      <a:pPr algn="l" fontAlgn="b"/>
                      <a:r>
                        <a:rPr lang="en-US" sz="900" b="1" i="0" u="none" strike="noStrike" dirty="0">
                          <a:effectLst/>
                          <a:latin typeface="Arial" panose="020B0604020202020204" pitchFamily="34" charset="0"/>
                        </a:rPr>
                        <a:t>EXPENSE</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852027184"/>
                  </a:ext>
                </a:extLst>
              </a:tr>
              <a:tr h="143979">
                <a:tc>
                  <a:txBody>
                    <a:bodyPr/>
                    <a:lstStyle/>
                    <a:p>
                      <a:pPr algn="l" fontAlgn="b"/>
                      <a:r>
                        <a:rPr lang="en-US" sz="900" b="0" i="0" u="none" strike="noStrike" dirty="0">
                          <a:effectLst/>
                          <a:latin typeface="Arial" panose="020B0604020202020204" pitchFamily="34" charset="0"/>
                        </a:rPr>
                        <a:t>Salary Expense (3% merit increase per year)</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($30,900)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($31,827)</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($32,782)</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($33,765)</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($30,000)</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132642538"/>
                  </a:ext>
                </a:extLst>
              </a:tr>
              <a:tr h="143979">
                <a:tc>
                  <a:txBody>
                    <a:bodyPr/>
                    <a:lstStyle/>
                    <a:p>
                      <a:pPr algn="l" fontAlgn="b"/>
                      <a:r>
                        <a:rPr lang="en-US" sz="900" b="0" i="0" u="none" strike="noStrike" dirty="0">
                          <a:effectLst/>
                          <a:latin typeface="Arial" panose="020B0604020202020204" pitchFamily="34" charset="0"/>
                        </a:rPr>
                        <a:t>Fringe Benefits (10% increase in cost)</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($9,000)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($9,900)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($10,890)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($11,979)</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($13,177)</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($9,000)</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2096903677"/>
                  </a:ext>
                </a:extLst>
              </a:tr>
              <a:tr h="143979">
                <a:tc>
                  <a:txBody>
                    <a:bodyPr/>
                    <a:lstStyle/>
                    <a:p>
                      <a:pPr algn="l" fontAlgn="b"/>
                      <a:r>
                        <a:rPr lang="en-US" sz="900" b="0" i="0" u="none" strike="noStrike" dirty="0">
                          <a:effectLst/>
                          <a:latin typeface="Arial" panose="020B0604020202020204" pitchFamily="34" charset="0"/>
                        </a:rPr>
                        <a:t>Annual Postage Expense</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($1,250)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($1,250)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($1,250)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($1,250)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($1,250)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($1,250)</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1544418138"/>
                  </a:ext>
                </a:extLst>
              </a:tr>
              <a:tr h="143979">
                <a:tc>
                  <a:txBody>
                    <a:bodyPr/>
                    <a:lstStyle/>
                    <a:p>
                      <a:pPr algn="l" fontAlgn="b"/>
                      <a:r>
                        <a:rPr lang="en-US" sz="900" b="0" i="0" u="none" strike="noStrike" dirty="0">
                          <a:effectLst/>
                          <a:latin typeface="Arial" panose="020B0604020202020204" pitchFamily="34" charset="0"/>
                        </a:rPr>
                        <a:t>Annual Telephone/Email Expense</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($300)</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727518749"/>
                  </a:ext>
                </a:extLst>
              </a:tr>
              <a:tr h="143979">
                <a:tc>
                  <a:txBody>
                    <a:bodyPr/>
                    <a:lstStyle/>
                    <a:p>
                      <a:pPr algn="l" fontAlgn="b"/>
                      <a:r>
                        <a:rPr lang="en-US" sz="900" b="0" i="0" u="none" strike="noStrike" dirty="0">
                          <a:effectLst/>
                          <a:latin typeface="Arial" panose="020B0604020202020204" pitchFamily="34" charset="0"/>
                        </a:rPr>
                        <a:t>Photo Printer and Supplies</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($1,120)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($1,120)</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1998402833"/>
                  </a:ext>
                </a:extLst>
              </a:tr>
              <a:tr h="143979">
                <a:tc>
                  <a:txBody>
                    <a:bodyPr/>
                    <a:lstStyle/>
                    <a:p>
                      <a:pPr algn="l" fontAlgn="b"/>
                      <a:r>
                        <a:rPr lang="en-US" sz="900" b="0" i="0" u="none" strike="noStrike" dirty="0">
                          <a:effectLst/>
                          <a:latin typeface="Arial" panose="020B0604020202020204" pitchFamily="34" charset="0"/>
                        </a:rPr>
                        <a:t>Office Furniture</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($1,500)</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($1,500)</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1501133432"/>
                  </a:ext>
                </a:extLst>
              </a:tr>
              <a:tr h="143979">
                <a:tc>
                  <a:txBody>
                    <a:bodyPr/>
                    <a:lstStyle/>
                    <a:p>
                      <a:pPr algn="l" fontAlgn="b"/>
                      <a:r>
                        <a:rPr lang="en-US" sz="900" b="0" i="0" u="none" strike="noStrike" dirty="0">
                          <a:effectLst/>
                          <a:latin typeface="Arial" panose="020B0604020202020204" pitchFamily="34" charset="0"/>
                        </a:rPr>
                        <a:t>Computer</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($1,200)</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$0 </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0" i="0" u="none" strike="noStrike" dirty="0">
                          <a:effectLst/>
                          <a:latin typeface="Arial" panose="020B0604020202020204" pitchFamily="34" charset="0"/>
                        </a:rPr>
                        <a:t>($1,200)</a:t>
                      </a:r>
                    </a:p>
                  </a:txBody>
                  <a:tcPr marL="8469" marR="8469" marT="8469"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0651698"/>
                  </a:ext>
                </a:extLst>
              </a:tr>
              <a:tr h="143979">
                <a:tc>
                  <a:txBody>
                    <a:bodyPr/>
                    <a:lstStyle/>
                    <a:p>
                      <a:pPr algn="l" fontAlgn="b"/>
                      <a:r>
                        <a:rPr lang="en-US" sz="900" b="1" i="0" u="none" strike="noStrike" dirty="0">
                          <a:effectLst/>
                          <a:latin typeface="Arial" panose="020B0604020202020204" pitchFamily="34" charset="0"/>
                        </a:rPr>
                        <a:t>Expense Sub-Total</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($44,370)</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($42,470)</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($44,387)</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($46,431)</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($48,612)</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($44,370)</a:t>
                      </a:r>
                    </a:p>
                  </a:txBody>
                  <a:tcPr marL="8469" marR="8469" marT="846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995394335"/>
                  </a:ext>
                </a:extLst>
              </a:tr>
              <a:tr h="143979">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r>
                        <a:rPr lang="en-US" sz="900" b="1" i="0" u="none" strike="noStrike" dirty="0">
                          <a:effectLst/>
                          <a:latin typeface="Arial" panose="020B0604020202020204" pitchFamily="34" charset="0"/>
                        </a:rPr>
                        <a:t>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1849495701"/>
                  </a:ext>
                </a:extLst>
              </a:tr>
              <a:tr h="143979">
                <a:tc>
                  <a:txBody>
                    <a:bodyPr/>
                    <a:lstStyle/>
                    <a:p>
                      <a:pPr algn="l" fontAlgn="b"/>
                      <a:r>
                        <a:rPr lang="en-US" sz="900" b="0" i="0" u="none" strike="noStrike" dirty="0">
                          <a:effectLst/>
                          <a:latin typeface="Arial" panose="020B0604020202020204" pitchFamily="34" charset="0"/>
                        </a:rPr>
                        <a:t>Account Admin Charge (3.25%)</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($1,442)</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($1,380)</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($1,443)</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($1,509)</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($1,580)</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($1,442)</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3560872895"/>
                  </a:ext>
                </a:extLst>
              </a:tr>
              <a:tr h="143979">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r>
                        <a:rPr lang="en-US" sz="900" b="1" i="0" u="none" strike="noStrike" dirty="0">
                          <a:effectLst/>
                          <a:latin typeface="Arial" panose="020B0604020202020204" pitchFamily="34" charset="0"/>
                        </a:rPr>
                        <a:t>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2596317606"/>
                  </a:ext>
                </a:extLst>
              </a:tr>
              <a:tr h="143979">
                <a:tc>
                  <a:txBody>
                    <a:bodyPr/>
                    <a:lstStyle/>
                    <a:p>
                      <a:pPr algn="l" fontAlgn="b"/>
                      <a:r>
                        <a:rPr lang="en-US" sz="900" b="1" i="0" u="none" strike="noStrike" dirty="0">
                          <a:effectLst/>
                          <a:latin typeface="Arial" panose="020B0604020202020204" pitchFamily="34" charset="0"/>
                        </a:rPr>
                        <a:t>TOTAL EXPENSE</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($45,812)</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($43,850)</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($45,830)</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($47,940)</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($50,192)</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($45,812)</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3971739533"/>
                  </a:ext>
                </a:extLst>
              </a:tr>
              <a:tr h="143979">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97843195"/>
                  </a:ext>
                </a:extLst>
              </a:tr>
              <a:tr h="143979">
                <a:tc>
                  <a:txBody>
                    <a:bodyPr/>
                    <a:lstStyle/>
                    <a:p>
                      <a:pPr algn="l" fontAlgn="b"/>
                      <a:r>
                        <a:rPr lang="en-US" sz="900" b="1" i="0" u="none" strike="noStrike" dirty="0">
                          <a:effectLst/>
                          <a:latin typeface="Arial" panose="020B0604020202020204" pitchFamily="34" charset="0"/>
                        </a:rPr>
                        <a:t>Net Income</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$37,938 </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$41,280 </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$39,363 </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$37,319 </a:t>
                      </a:r>
                    </a:p>
                  </a:txBody>
                  <a:tcPr marL="8469" marR="8469" marT="8469" marB="0" anchor="b">
                    <a:lnL>
                      <a:noFill/>
                    </a:lnL>
                    <a:lnR>
                      <a:noFill/>
                    </a:lnR>
                    <a:lnT>
                      <a:noFill/>
                    </a:lnT>
                    <a:lnB>
                      <a:noFill/>
                    </a:lnB>
                  </a:tcPr>
                </a:tc>
                <a:tc>
                  <a:txBody>
                    <a:bodyPr/>
                    <a:lstStyle/>
                    <a:p>
                      <a:pPr algn="l" fontAlgn="b"/>
                      <a:endParaRPr lang="en-US" sz="900" b="1"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$35,138 </a:t>
                      </a:r>
                    </a:p>
                  </a:txBody>
                  <a:tcPr marL="8469" marR="8469" marT="8469"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8469" marR="8469" marT="8469" marB="0" anchor="b">
                    <a:lnL>
                      <a:noFill/>
                    </a:lnL>
                    <a:lnR>
                      <a:noFill/>
                    </a:lnR>
                    <a:lnT>
                      <a:noFill/>
                    </a:lnT>
                    <a:lnB>
                      <a:noFill/>
                    </a:lnB>
                  </a:tcPr>
                </a:tc>
                <a:tc>
                  <a:txBody>
                    <a:bodyPr/>
                    <a:lstStyle/>
                    <a:p>
                      <a:pPr algn="r" fontAlgn="b"/>
                      <a:r>
                        <a:rPr lang="en-US" sz="900" b="1" i="0" u="none" strike="noStrike" dirty="0">
                          <a:effectLst/>
                          <a:latin typeface="Arial" panose="020B0604020202020204" pitchFamily="34" charset="0"/>
                        </a:rPr>
                        <a:t>$2,325 </a:t>
                      </a:r>
                    </a:p>
                  </a:txBody>
                  <a:tcPr marL="8469" marR="8469" marT="8469" marB="0" anchor="b">
                    <a:lnL>
                      <a:noFill/>
                    </a:lnL>
                    <a:lnR>
                      <a:noFill/>
                    </a:lnR>
                    <a:lnT>
                      <a:noFill/>
                    </a:lnT>
                    <a:lnB>
                      <a:noFill/>
                    </a:lnB>
                    <a:solidFill>
                      <a:srgbClr val="FFFF00"/>
                    </a:solidFill>
                  </a:tcPr>
                </a:tc>
                <a:extLst>
                  <a:ext uri="{0D108BD9-81ED-4DB2-BD59-A6C34878D82A}">
                    <a16:rowId xmlns:a16="http://schemas.microsoft.com/office/drawing/2014/main" val="3454561699"/>
                  </a:ext>
                </a:extLst>
              </a:tr>
            </a:tbl>
          </a:graphicData>
        </a:graphic>
      </p:graphicFrame>
    </p:spTree>
    <p:extLst>
      <p:ext uri="{BB962C8B-B14F-4D97-AF65-F5344CB8AC3E}">
        <p14:creationId xmlns:p14="http://schemas.microsoft.com/office/powerpoint/2010/main" val="3843340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Financial  Forecasting-UT</a:t>
            </a:r>
            <a:endParaRPr lang="en-US" sz="3600" b="1" dirty="0">
              <a:latin typeface="+mn-lt"/>
            </a:endParaRPr>
          </a:p>
        </p:txBody>
      </p:sp>
      <p:sp>
        <p:nvSpPr>
          <p:cNvPr id="3" name="Text Placeholder 2"/>
          <p:cNvSpPr>
            <a:spLocks noGrp="1"/>
          </p:cNvSpPr>
          <p:nvPr>
            <p:ph type="body" idx="1"/>
          </p:nvPr>
        </p:nvSpPr>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86330284"/>
              </p:ext>
            </p:extLst>
          </p:nvPr>
        </p:nvGraphicFramePr>
        <p:xfrm>
          <a:off x="1515979" y="2214960"/>
          <a:ext cx="8373979" cy="36071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748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Financial Forecasting-IU</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8" name="Shape 168"/>
          <p:cNvSpPr txBox="1">
            <a:spLocks noGrp="1"/>
          </p:cNvSpPr>
          <p:nvPr>
            <p:ph type="body" idx="1"/>
          </p:nvPr>
        </p:nvSpPr>
        <p:spPr>
          <a:xfrm>
            <a:off x="685799" y="1837764"/>
            <a:ext cx="6312877" cy="3760148"/>
          </a:xfrm>
          <a:prstGeom prst="rect">
            <a:avLst/>
          </a:prstGeom>
          <a:noFill/>
          <a:ln>
            <a:noFill/>
          </a:ln>
        </p:spPr>
        <p:txBody>
          <a:bodyPr wrap="square" lIns="91425" tIns="45700" rIns="91425" bIns="45700" anchor="ctr" anchorCtr="0">
            <a:noAutofit/>
          </a:bodyPr>
          <a:lstStyle/>
          <a:p>
            <a:pPr marL="342900" indent="-342900"/>
            <a:endParaRPr lang="en-US" sz="2000" b="0" i="0" u="none" strike="noStrike" cap="none" dirty="0" smtClean="0">
              <a:solidFill>
                <a:schemeClr val="dk1"/>
              </a:solidFill>
              <a:latin typeface="Impact"/>
              <a:ea typeface="Impact"/>
              <a:cs typeface="Impact"/>
              <a:sym typeface="Impact"/>
            </a:endParaRPr>
          </a:p>
          <a:p>
            <a:pPr marL="342900" indent="-342900"/>
            <a:endParaRPr lang="en-US" dirty="0"/>
          </a:p>
          <a:p>
            <a:pPr marL="342900" indent="-342900"/>
            <a:r>
              <a:rPr lang="en-US" sz="1800" b="1" i="0" u="none" strike="noStrike" cap="none" dirty="0" smtClean="0">
                <a:solidFill>
                  <a:schemeClr val="dk1"/>
                </a:solidFill>
                <a:latin typeface="Arial" panose="020B0604020202020204" pitchFamily="34" charset="0"/>
                <a:cs typeface="Arial" panose="020B0604020202020204" pitchFamily="34" charset="0"/>
                <a:sym typeface="Impact"/>
              </a:rPr>
              <a:t>Financial Forecasting</a:t>
            </a:r>
          </a:p>
          <a:p>
            <a:pPr marL="742950" lvl="1" indent="-285750"/>
            <a:r>
              <a:rPr lang="en-US" dirty="0" smtClean="0">
                <a:latin typeface="Arial" panose="020B0604020202020204" pitchFamily="34" charset="0"/>
                <a:cs typeface="Arial" panose="020B0604020202020204" pitchFamily="34" charset="0"/>
              </a:rPr>
              <a:t>Existing market size</a:t>
            </a:r>
          </a:p>
          <a:p>
            <a:pPr marL="742950" lvl="1" indent="-285750"/>
            <a:r>
              <a:rPr lang="en-US" dirty="0" smtClean="0">
                <a:latin typeface="Arial" panose="020B0604020202020204" pitchFamily="34" charset="0"/>
                <a:cs typeface="Arial" panose="020B0604020202020204" pitchFamily="34" charset="0"/>
              </a:rPr>
              <a:t>OPT students and estimates of photos w/passports</a:t>
            </a:r>
          </a:p>
          <a:p>
            <a:pPr marL="742950" lvl="1" indent="-285750"/>
            <a:r>
              <a:rPr lang="en-US" dirty="0" smtClean="0">
                <a:latin typeface="Arial" panose="020B0604020202020204" pitchFamily="34" charset="0"/>
                <a:cs typeface="Arial" panose="020B0604020202020204" pitchFamily="34" charset="0"/>
              </a:rPr>
              <a:t>Local photo fees</a:t>
            </a:r>
          </a:p>
          <a:p>
            <a:pPr marL="742950" lvl="1" indent="-285750"/>
            <a:r>
              <a:rPr lang="en-US" dirty="0" smtClean="0">
                <a:latin typeface="Arial" panose="020B0604020202020204" pitchFamily="34" charset="0"/>
                <a:cs typeface="Arial" panose="020B0604020202020204" pitchFamily="34" charset="0"/>
              </a:rPr>
              <a:t>Staffing and operating expenses</a:t>
            </a:r>
          </a:p>
          <a:p>
            <a:pPr marL="742950" lvl="1" indent="-285750"/>
            <a:r>
              <a:rPr lang="en-US" dirty="0" smtClean="0">
                <a:latin typeface="Arial" panose="020B0604020202020204" pitchFamily="34" charset="0"/>
                <a:cs typeface="Arial" panose="020B0604020202020204" pitchFamily="34" charset="0"/>
              </a:rPr>
              <a:t>UBIT and Sales Tax</a:t>
            </a:r>
          </a:p>
          <a:p>
            <a:pPr marL="742950" lvl="1" indent="-285750"/>
            <a:r>
              <a:rPr lang="en-US" dirty="0" smtClean="0">
                <a:latin typeface="Arial" panose="020B0604020202020204" pitchFamily="34" charset="0"/>
                <a:cs typeface="Arial" panose="020B0604020202020204" pitchFamily="34" charset="0"/>
              </a:rPr>
              <a:t>Startup investment &amp; Breakeven Point</a:t>
            </a:r>
          </a:p>
          <a:p>
            <a:pPr marL="457200" lvl="1" indent="0">
              <a:buNone/>
            </a:pPr>
            <a:endParaRPr lang="en-US" b="0" i="0" u="none" strike="noStrike" cap="none" dirty="0" smtClean="0">
              <a:solidFill>
                <a:schemeClr val="dk1"/>
              </a:solidFill>
              <a:latin typeface="Impact"/>
              <a:ea typeface="Impact"/>
              <a:cs typeface="Impact"/>
              <a:sym typeface="Impact"/>
            </a:endParaRPr>
          </a:p>
          <a:p>
            <a:pPr lvl="1" indent="-228600">
              <a:spcBef>
                <a:spcPts val="1000"/>
              </a:spcBef>
              <a:buSzPct val="160000"/>
            </a:pPr>
            <a:endParaRPr lang="en-US" b="0" i="0" u="none" strike="noStrike" cap="none" dirty="0">
              <a:solidFill>
                <a:schemeClr val="dk1"/>
              </a:solidFill>
              <a:latin typeface="Impact"/>
              <a:ea typeface="Impact"/>
              <a:cs typeface="Impact"/>
              <a:sym typeface="Impact"/>
            </a:endParaRPr>
          </a:p>
          <a:p>
            <a:pPr marL="228600" marR="0" lvl="0" indent="-228600" algn="l" rtl="0">
              <a:lnSpc>
                <a:spcPct val="120000"/>
              </a:lnSpc>
              <a:spcBef>
                <a:spcPts val="1000"/>
              </a:spcBef>
              <a:spcAft>
                <a:spcPts val="0"/>
              </a:spcAft>
              <a:buClr>
                <a:srgbClr val="74A2CD"/>
              </a:buClr>
              <a:buSzPct val="160000"/>
              <a:buFont typeface="Arial"/>
              <a:buChar char="•"/>
            </a:pPr>
            <a:endParaRPr lang="en-US" sz="2000" b="0" i="0" u="none" strike="noStrike" cap="none" dirty="0">
              <a:solidFill>
                <a:schemeClr val="dk1"/>
              </a:solidFill>
              <a:latin typeface="Impact"/>
              <a:ea typeface="Impact"/>
              <a:cs typeface="Impact"/>
              <a:sym typeface="Impac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76" y="2372823"/>
            <a:ext cx="4459165" cy="2956620"/>
          </a:xfrm>
          <a:prstGeom prst="rect">
            <a:avLst/>
          </a:prstGeom>
        </p:spPr>
      </p:pic>
    </p:spTree>
    <p:extLst>
      <p:ext uri="{BB962C8B-B14F-4D97-AF65-F5344CB8AC3E}">
        <p14:creationId xmlns:p14="http://schemas.microsoft.com/office/powerpoint/2010/main" val="367260560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331371"/>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Financial Forecasting-IU</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483335"/>
            <a:ext cx="4576610" cy="402064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2699" y="1483336"/>
            <a:ext cx="4759983" cy="4020649"/>
          </a:xfrm>
          <a:prstGeom prst="rect">
            <a:avLst/>
          </a:prstGeom>
        </p:spPr>
      </p:pic>
    </p:spTree>
    <p:extLst>
      <p:ext uri="{BB962C8B-B14F-4D97-AF65-F5344CB8AC3E}">
        <p14:creationId xmlns:p14="http://schemas.microsoft.com/office/powerpoint/2010/main" val="211626876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Financial Forecasting-IU</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08" y="1886293"/>
            <a:ext cx="3829050" cy="26384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8232" y="1829144"/>
            <a:ext cx="3867150" cy="2752725"/>
          </a:xfrm>
          <a:prstGeom prst="rect">
            <a:avLst/>
          </a:prstGeom>
        </p:spPr>
      </p:pic>
    </p:spTree>
    <p:extLst>
      <p:ext uri="{BB962C8B-B14F-4D97-AF65-F5344CB8AC3E}">
        <p14:creationId xmlns:p14="http://schemas.microsoft.com/office/powerpoint/2010/main" val="336456900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Staffing-UT</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8" name="Shape 168"/>
          <p:cNvSpPr txBox="1">
            <a:spLocks noGrp="1"/>
          </p:cNvSpPr>
          <p:nvPr>
            <p:ph type="body" idx="1"/>
          </p:nvPr>
        </p:nvSpPr>
        <p:spPr>
          <a:xfrm>
            <a:off x="3938954" y="2204074"/>
            <a:ext cx="6576646" cy="2608357"/>
          </a:xfrm>
          <a:prstGeom prst="rect">
            <a:avLst/>
          </a:prstGeom>
          <a:noFill/>
          <a:ln>
            <a:noFill/>
          </a:ln>
        </p:spPr>
        <p:txBody>
          <a:bodyPr wrap="square" lIns="91425" tIns="45700" rIns="91425" bIns="45700" anchor="ctr" anchorCtr="0">
            <a:noAutofit/>
          </a:bodyPr>
          <a:lstStyle/>
          <a:p>
            <a:pPr marL="342900" indent="-342900"/>
            <a:r>
              <a:rPr lang="en-US" dirty="0" smtClean="0">
                <a:latin typeface="Arial" panose="020B0604020202020204" pitchFamily="34" charset="0"/>
                <a:cs typeface="Arial" panose="020B0604020202020204" pitchFamily="34" charset="0"/>
              </a:rPr>
              <a:t>One Administrative Assistant at $30,000/year, subject to annual renewal </a:t>
            </a:r>
          </a:p>
          <a:p>
            <a:pPr marL="342900" indent="-342900"/>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Reduced one student workers</a:t>
            </a:r>
          </a:p>
          <a:p>
            <a:pPr marL="342900" indent="-342900"/>
            <a:r>
              <a:rPr lang="en-US" dirty="0" smtClean="0">
                <a:latin typeface="Arial" panose="020B0604020202020204" pitchFamily="34" charset="0"/>
                <a:cs typeface="Arial" panose="020B0604020202020204" pitchFamily="34" charset="0"/>
              </a:rPr>
              <a:t>Accountants assisted</a:t>
            </a:r>
          </a:p>
          <a:p>
            <a:pPr marL="342900" indent="-342900"/>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Half-time Graphic Designer, Haft-Time Passport</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0" marR="0" lvl="0" indent="0" algn="l" rtl="0">
              <a:lnSpc>
                <a:spcPct val="120000"/>
              </a:lnSpc>
              <a:spcBef>
                <a:spcPts val="1000"/>
              </a:spcBef>
              <a:spcAft>
                <a:spcPts val="0"/>
              </a:spcAft>
              <a:buClr>
                <a:srgbClr val="74A2CD"/>
              </a:buClr>
              <a:buSzPct val="160000"/>
              <a:buNone/>
            </a:pPr>
            <a:endParaRPr lang="en-US" sz="2000" b="0" i="0" u="none" strike="noStrike" cap="none" dirty="0">
              <a:solidFill>
                <a:schemeClr val="dk1"/>
              </a:solidFill>
              <a:latin typeface="Impact"/>
              <a:ea typeface="Impact"/>
              <a:cs typeface="Impact"/>
              <a:sym typeface="Impac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2127737"/>
            <a:ext cx="2681326" cy="3346207"/>
          </a:xfrm>
          <a:prstGeom prst="rect">
            <a:avLst/>
          </a:prstGeom>
        </p:spPr>
      </p:pic>
    </p:spTree>
    <p:extLst>
      <p:ext uri="{BB962C8B-B14F-4D97-AF65-F5344CB8AC3E}">
        <p14:creationId xmlns:p14="http://schemas.microsoft.com/office/powerpoint/2010/main" val="340721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Staffing</a:t>
            </a:r>
            <a:endParaRPr lang="en-US" sz="3600" b="1" dirty="0">
              <a:latin typeface="+mn-lt"/>
            </a:endParaRPr>
          </a:p>
        </p:txBody>
      </p:sp>
      <p:graphicFrame>
        <p:nvGraphicFramePr>
          <p:cNvPr id="4" name="Chart 3"/>
          <p:cNvGraphicFramePr/>
          <p:nvPr>
            <p:extLst>
              <p:ext uri="{D42A27DB-BD31-4B8C-83A1-F6EECF244321}">
                <p14:modId xmlns:p14="http://schemas.microsoft.com/office/powerpoint/2010/main" val="3644248079"/>
              </p:ext>
            </p:extLst>
          </p:nvPr>
        </p:nvGraphicFramePr>
        <p:xfrm>
          <a:off x="1852863" y="1837764"/>
          <a:ext cx="7664116" cy="385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206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85800" y="413238"/>
            <a:ext cx="10396882" cy="712177"/>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Overview</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55" name="Shape 155"/>
          <p:cNvSpPr txBox="1">
            <a:spLocks noGrp="1"/>
          </p:cNvSpPr>
          <p:nvPr>
            <p:ph type="body" idx="1"/>
          </p:nvPr>
        </p:nvSpPr>
        <p:spPr>
          <a:xfrm>
            <a:off x="685800" y="2063397"/>
            <a:ext cx="5814753" cy="1735519"/>
          </a:xfrm>
          <a:prstGeom prst="rect">
            <a:avLst/>
          </a:prstGeom>
          <a:noFill/>
          <a:ln>
            <a:noFill/>
          </a:ln>
        </p:spPr>
        <p:txBody>
          <a:bodyPr wrap="square" lIns="91425" tIns="45700" rIns="91425" bIns="45700" anchor="ctr" anchorCtr="0">
            <a:noAutofit/>
          </a:bodyPr>
          <a:lstStyle/>
          <a:p>
            <a:pPr marL="228600" marR="0" lvl="0" indent="-228600" algn="l" rtl="0">
              <a:lnSpc>
                <a:spcPct val="100000"/>
              </a:lnSpc>
              <a:spcBef>
                <a:spcPts val="0"/>
              </a:spcBef>
              <a:spcAft>
                <a:spcPts val="0"/>
              </a:spcAft>
              <a:buClr>
                <a:srgbClr val="74A2CD"/>
              </a:buClr>
              <a:buSzPct val="160000"/>
              <a:buFont typeface="Arial"/>
              <a:buChar char="•"/>
            </a:pPr>
            <a:r>
              <a:rPr lang="en-US" sz="2000" b="1" i="0" u="none" strike="noStrike" cap="none" dirty="0" smtClean="0">
                <a:solidFill>
                  <a:schemeClr val="dk1"/>
                </a:solidFill>
                <a:latin typeface="Arial" panose="020B0604020202020204" pitchFamily="34" charset="0"/>
                <a:cs typeface="Arial" panose="020B0604020202020204" pitchFamily="34" charset="0"/>
                <a:sym typeface="Impact"/>
              </a:rPr>
              <a:t>Why open a passport acceptance facility?</a:t>
            </a:r>
          </a:p>
          <a:p>
            <a:pPr lvl="1" indent="-228600">
              <a:lnSpc>
                <a:spcPct val="150000"/>
              </a:lnSpc>
              <a:spcBef>
                <a:spcPts val="0"/>
              </a:spcBef>
              <a:buSzPct val="160000"/>
            </a:pPr>
            <a:r>
              <a:rPr lang="en-US" dirty="0" smtClean="0">
                <a:latin typeface="Arial" panose="020B0604020202020204" pitchFamily="34" charset="0"/>
                <a:cs typeface="Arial" panose="020B0604020202020204" pitchFamily="34" charset="0"/>
              </a:rPr>
              <a:t>Student Service</a:t>
            </a:r>
          </a:p>
          <a:p>
            <a:pPr lvl="1" indent="-228600">
              <a:lnSpc>
                <a:spcPct val="150000"/>
              </a:lnSpc>
              <a:spcBef>
                <a:spcPts val="0"/>
              </a:spcBef>
              <a:buSzPct val="160000"/>
            </a:pPr>
            <a:r>
              <a:rPr lang="en-US" dirty="0" smtClean="0">
                <a:latin typeface="Arial" panose="020B0604020202020204" pitchFamily="34" charset="0"/>
                <a:cs typeface="Arial" panose="020B0604020202020204" pitchFamily="34" charset="0"/>
              </a:rPr>
              <a:t>Community Service</a:t>
            </a:r>
          </a:p>
          <a:p>
            <a:pPr lvl="1" indent="-228600">
              <a:lnSpc>
                <a:spcPct val="150000"/>
              </a:lnSpc>
              <a:spcBef>
                <a:spcPts val="0"/>
              </a:spcBef>
              <a:buSzPct val="160000"/>
            </a:pPr>
            <a:r>
              <a:rPr lang="en-US" dirty="0" smtClean="0">
                <a:latin typeface="Arial" panose="020B0604020202020204" pitchFamily="34" charset="0"/>
                <a:cs typeface="Arial" panose="020B0604020202020204" pitchFamily="34" charset="0"/>
              </a:rPr>
              <a:t>Revenue Generation</a:t>
            </a:r>
          </a:p>
          <a:p>
            <a:pPr marL="228600" marR="0" lvl="0" indent="-228600" algn="l" rtl="0">
              <a:lnSpc>
                <a:spcPct val="100000"/>
              </a:lnSpc>
              <a:spcBef>
                <a:spcPts val="1000"/>
              </a:spcBef>
              <a:buClr>
                <a:srgbClr val="74A2CD"/>
              </a:buClr>
              <a:buSzPct val="160000"/>
              <a:buFont typeface="Arial"/>
              <a:buChar char="•"/>
            </a:pPr>
            <a:r>
              <a:rPr lang="en-US" sz="2000" b="1" i="0" u="none" strike="noStrike" cap="none" dirty="0" smtClean="0">
                <a:solidFill>
                  <a:schemeClr val="dk1"/>
                </a:solidFill>
                <a:latin typeface="Arial" panose="020B0604020202020204" pitchFamily="34" charset="0"/>
                <a:cs typeface="Arial" panose="020B0604020202020204" pitchFamily="34" charset="0"/>
                <a:sym typeface="Impact"/>
              </a:rPr>
              <a:t>What to expect in your first year</a:t>
            </a:r>
          </a:p>
          <a:p>
            <a:pPr lvl="1" indent="-228600">
              <a:lnSpc>
                <a:spcPct val="100000"/>
              </a:lnSpc>
              <a:spcBef>
                <a:spcPts val="1000"/>
              </a:spcBef>
              <a:buSzPct val="160000"/>
            </a:pPr>
            <a:r>
              <a:rPr lang="en-US" dirty="0" smtClean="0">
                <a:latin typeface="Arial" panose="020B0604020202020204" pitchFamily="34" charset="0"/>
                <a:cs typeface="Arial" panose="020B0604020202020204" pitchFamily="34" charset="0"/>
              </a:rPr>
              <a:t>Marketing</a:t>
            </a:r>
          </a:p>
          <a:p>
            <a:pPr lvl="1" indent="-228600">
              <a:lnSpc>
                <a:spcPct val="100000"/>
              </a:lnSpc>
              <a:spcBef>
                <a:spcPts val="1000"/>
              </a:spcBef>
              <a:buSzPct val="160000"/>
            </a:pPr>
            <a:r>
              <a:rPr lang="en-US" b="0" i="0" u="none" strike="noStrike" cap="none" dirty="0" smtClean="0">
                <a:solidFill>
                  <a:schemeClr val="dk1"/>
                </a:solidFill>
                <a:latin typeface="Arial" panose="020B0604020202020204" pitchFamily="34" charset="0"/>
                <a:cs typeface="Arial" panose="020B0604020202020204" pitchFamily="34" charset="0"/>
                <a:sym typeface="Impact"/>
              </a:rPr>
              <a:t>Data Gathering</a:t>
            </a:r>
          </a:p>
          <a:p>
            <a:pPr lvl="1" indent="-228600">
              <a:lnSpc>
                <a:spcPct val="100000"/>
              </a:lnSpc>
              <a:spcBef>
                <a:spcPts val="1000"/>
              </a:spcBef>
              <a:buSzPct val="160000"/>
            </a:pPr>
            <a:r>
              <a:rPr lang="en-US" dirty="0" smtClean="0">
                <a:latin typeface="Arial" panose="020B0604020202020204" pitchFamily="34" charset="0"/>
                <a:cs typeface="Arial" panose="020B0604020202020204" pitchFamily="34" charset="0"/>
              </a:rPr>
              <a:t>Customer Feedback </a:t>
            </a:r>
            <a:endParaRPr lang="en-US" b="0" i="0" u="none" strike="noStrike" cap="none" dirty="0">
              <a:solidFill>
                <a:schemeClr val="dk1"/>
              </a:solidFill>
              <a:latin typeface="Arial" panose="020B0604020202020204" pitchFamily="34" charset="0"/>
              <a:cs typeface="Arial" panose="020B0604020202020204" pitchFamily="34" charset="0"/>
              <a:sym typeface="Impact"/>
            </a:endParaRPr>
          </a:p>
        </p:txBody>
      </p:sp>
      <p:pic>
        <p:nvPicPr>
          <p:cNvPr id="156" name="Shape 156"/>
          <p:cNvPicPr preferRelativeResize="0"/>
          <p:nvPr/>
        </p:nvPicPr>
        <p:blipFill rotWithShape="1">
          <a:blip r:embed="rId3">
            <a:alphaModFix/>
          </a:blip>
          <a:srcRect/>
          <a:stretch/>
        </p:blipFill>
        <p:spPr>
          <a:xfrm>
            <a:off x="7800357" y="2574322"/>
            <a:ext cx="3203961" cy="27941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Staffing</a:t>
            </a:r>
            <a:endParaRPr lang="en-US" sz="3600" b="1" dirty="0">
              <a:latin typeface="+mn-lt"/>
            </a:endParaRPr>
          </a:p>
        </p:txBody>
      </p:sp>
      <p:pic>
        <p:nvPicPr>
          <p:cNvPr id="3" name="Picture 2"/>
          <p:cNvPicPr>
            <a:picLocks noChangeAspect="1"/>
          </p:cNvPicPr>
          <p:nvPr/>
        </p:nvPicPr>
        <p:blipFill>
          <a:blip r:embed="rId2"/>
          <a:stretch>
            <a:fillRect/>
          </a:stretch>
        </p:blipFill>
        <p:spPr>
          <a:xfrm>
            <a:off x="2571750" y="1581150"/>
            <a:ext cx="7048500" cy="3695700"/>
          </a:xfrm>
          <a:prstGeom prst="rect">
            <a:avLst/>
          </a:prstGeom>
        </p:spPr>
      </p:pic>
    </p:spTree>
    <p:extLst>
      <p:ext uri="{BB962C8B-B14F-4D97-AF65-F5344CB8AC3E}">
        <p14:creationId xmlns:p14="http://schemas.microsoft.com/office/powerpoint/2010/main" val="337070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Staffing-IU</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8" name="Shape 168"/>
          <p:cNvSpPr txBox="1">
            <a:spLocks noGrp="1"/>
          </p:cNvSpPr>
          <p:nvPr>
            <p:ph type="body" idx="1"/>
          </p:nvPr>
        </p:nvSpPr>
        <p:spPr>
          <a:xfrm>
            <a:off x="3925744" y="2127737"/>
            <a:ext cx="6576646" cy="2608357"/>
          </a:xfrm>
          <a:prstGeom prst="rect">
            <a:avLst/>
          </a:prstGeom>
          <a:noFill/>
          <a:ln>
            <a:noFill/>
          </a:ln>
        </p:spPr>
        <p:txBody>
          <a:bodyPr wrap="square" lIns="91425" tIns="45700" rIns="91425" bIns="45700" anchor="ctr" anchorCtr="0">
            <a:noAutofit/>
          </a:bodyPr>
          <a:lstStyle/>
          <a:p>
            <a:pPr marL="342900" indent="-342900"/>
            <a:r>
              <a:rPr lang="en-US" dirty="0" smtClean="0">
                <a:latin typeface="Arial" panose="020B0604020202020204" pitchFamily="34" charset="0"/>
                <a:cs typeface="Arial" panose="020B0604020202020204" pitchFamily="34" charset="0"/>
              </a:rPr>
              <a:t>3 part-time employees</a:t>
            </a:r>
          </a:p>
          <a:p>
            <a:pPr marL="800100" lvl="1" indent="-342900"/>
            <a:r>
              <a:rPr lang="en-US" dirty="0" smtClean="0">
                <a:latin typeface="Arial" panose="020B0604020202020204" pitchFamily="34" charset="0"/>
                <a:cs typeface="Arial" panose="020B0604020202020204" pitchFamily="34" charset="0"/>
              </a:rPr>
              <a:t>Backed up by full-time staff</a:t>
            </a:r>
          </a:p>
          <a:p>
            <a:pPr marL="342900" indent="-342900"/>
            <a:r>
              <a:rPr lang="en-US" dirty="0" smtClean="0">
                <a:latin typeface="Arial" panose="020B0604020202020204" pitchFamily="34" charset="0"/>
                <a:cs typeface="Arial" panose="020B0604020202020204" pitchFamily="34" charset="0"/>
              </a:rPr>
              <a:t>Balance between </a:t>
            </a:r>
          </a:p>
          <a:p>
            <a:pPr marL="800100" lvl="1" indent="-342900"/>
            <a:r>
              <a:rPr lang="en-US" dirty="0" smtClean="0">
                <a:latin typeface="Arial" panose="020B0604020202020204" pitchFamily="34" charset="0"/>
                <a:cs typeface="Arial" panose="020B0604020202020204" pitchFamily="34" charset="0"/>
              </a:rPr>
              <a:t>limiting risks/start-up costs, </a:t>
            </a:r>
          </a:p>
          <a:p>
            <a:pPr marL="800100" lvl="1" indent="-342900"/>
            <a:r>
              <a:rPr lang="en-US" dirty="0" smtClean="0">
                <a:latin typeface="Arial" panose="020B0604020202020204" pitchFamily="34" charset="0"/>
                <a:cs typeface="Arial" panose="020B0604020202020204" pitchFamily="34" charset="0"/>
              </a:rPr>
              <a:t>uncertainty of volume, </a:t>
            </a:r>
          </a:p>
          <a:p>
            <a:pPr marL="800100" lvl="1" indent="-342900"/>
            <a:r>
              <a:rPr lang="en-US" dirty="0" smtClean="0">
                <a:latin typeface="Arial" panose="020B0604020202020204" pitchFamily="34" charset="0"/>
                <a:cs typeface="Arial" panose="020B0604020202020204" pitchFamily="34" charset="0"/>
              </a:rPr>
              <a:t>sick day coverage, and </a:t>
            </a:r>
          </a:p>
          <a:p>
            <a:pPr marL="800100" lvl="1" indent="-342900"/>
            <a:r>
              <a:rPr lang="en-US" dirty="0" smtClean="0">
                <a:latin typeface="Arial" panose="020B0604020202020204" pitchFamily="34" charset="0"/>
                <a:cs typeface="Arial" panose="020B0604020202020204" pitchFamily="34" charset="0"/>
              </a:rPr>
              <a:t>turn-over</a:t>
            </a:r>
            <a:endParaRPr lang="en-US" b="0" i="0" u="none" strike="noStrike" cap="none" dirty="0">
              <a:solidFill>
                <a:schemeClr val="dk1"/>
              </a:solidFill>
              <a:latin typeface="Arial" panose="020B0604020202020204" pitchFamily="34" charset="0"/>
              <a:cs typeface="Arial" panose="020B0604020202020204" pitchFamily="34" charset="0"/>
              <a:sym typeface="Impact"/>
            </a:endParaRPr>
          </a:p>
          <a:p>
            <a:pPr marL="0" marR="0" lvl="0" indent="0" algn="l" rtl="0">
              <a:lnSpc>
                <a:spcPct val="120000"/>
              </a:lnSpc>
              <a:spcBef>
                <a:spcPts val="1000"/>
              </a:spcBef>
              <a:spcAft>
                <a:spcPts val="0"/>
              </a:spcAft>
              <a:buClr>
                <a:srgbClr val="74A2CD"/>
              </a:buClr>
              <a:buSzPct val="160000"/>
              <a:buNone/>
            </a:pPr>
            <a:endParaRPr lang="en-US" sz="2000" b="0" i="0" u="none" strike="noStrike" cap="none" dirty="0">
              <a:solidFill>
                <a:schemeClr val="dk1"/>
              </a:solidFill>
              <a:latin typeface="Impact"/>
              <a:ea typeface="Impact"/>
              <a:cs typeface="Impact"/>
              <a:sym typeface="Impac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2" y="2127737"/>
            <a:ext cx="3285393" cy="3285393"/>
          </a:xfrm>
          <a:prstGeom prst="rect">
            <a:avLst/>
          </a:prstGeom>
        </p:spPr>
      </p:pic>
    </p:spTree>
    <p:extLst>
      <p:ext uri="{BB962C8B-B14F-4D97-AF65-F5344CB8AC3E}">
        <p14:creationId xmlns:p14="http://schemas.microsoft.com/office/powerpoint/2010/main" val="192635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386904"/>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Staffing-IU</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554" y="1538868"/>
            <a:ext cx="8735374" cy="4051121"/>
          </a:xfrm>
          <a:prstGeom prst="rect">
            <a:avLst/>
          </a:prstGeom>
        </p:spPr>
      </p:pic>
    </p:spTree>
    <p:extLst>
      <p:ext uri="{BB962C8B-B14F-4D97-AF65-F5344CB8AC3E}">
        <p14:creationId xmlns:p14="http://schemas.microsoft.com/office/powerpoint/2010/main" val="1236707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Market Size</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03" name="Shape 203"/>
          <p:cNvSpPr txBox="1">
            <a:spLocks noGrp="1"/>
          </p:cNvSpPr>
          <p:nvPr>
            <p:ph type="body" idx="1"/>
          </p:nvPr>
        </p:nvSpPr>
        <p:spPr>
          <a:xfrm>
            <a:off x="685800" y="1687483"/>
            <a:ext cx="10394707" cy="3832167"/>
          </a:xfrm>
          <a:prstGeom prst="rect">
            <a:avLst/>
          </a:prstGeom>
          <a:noFill/>
          <a:ln>
            <a:noFill/>
          </a:ln>
        </p:spPr>
        <p:txBody>
          <a:bodyPr wrap="square" lIns="91425" tIns="45700" rIns="91425" bIns="45700" anchor="ctr" anchorCtr="0">
            <a:noAutofit/>
          </a:bodyPr>
          <a:lstStyle/>
          <a:p>
            <a:pPr marL="228600" marR="0" lvl="0" indent="-228600" algn="l" rtl="0">
              <a:lnSpc>
                <a:spcPct val="100000"/>
              </a:lnSpc>
              <a:spcBef>
                <a:spcPts val="1000"/>
              </a:spcBef>
              <a:spcAft>
                <a:spcPts val="0"/>
              </a:spcAft>
              <a:buClr>
                <a:srgbClr val="74A2CD"/>
              </a:buClr>
              <a:buSzPct val="160000"/>
              <a:buFont typeface="Arial"/>
              <a:buChar char="•"/>
            </a:pPr>
            <a:r>
              <a:rPr lang="en-US" sz="1800" b="1" i="0" u="none" strike="noStrike" cap="none" dirty="0" smtClean="0">
                <a:solidFill>
                  <a:schemeClr val="dk1"/>
                </a:solidFill>
                <a:latin typeface="Arial" panose="020B0604020202020204" pitchFamily="34" charset="0"/>
                <a:cs typeface="Arial" panose="020B0604020202020204" pitchFamily="34" charset="0"/>
                <a:sym typeface="Impact"/>
              </a:rPr>
              <a:t>Market Size</a:t>
            </a:r>
            <a:r>
              <a:rPr lang="en-US" sz="1800" b="0" i="0" u="none" strike="noStrike" cap="none" dirty="0" smtClean="0">
                <a:solidFill>
                  <a:schemeClr val="dk1"/>
                </a:solidFill>
                <a:latin typeface="Arial" panose="020B0604020202020204" pitchFamily="34" charset="0"/>
                <a:cs typeface="Arial" panose="020B0604020202020204" pitchFamily="34" charset="0"/>
                <a:sym typeface="Impact"/>
              </a:rPr>
              <a:t>: 2,000,000</a:t>
            </a:r>
          </a:p>
          <a:p>
            <a:pPr lvl="1" indent="-228600">
              <a:lnSpc>
                <a:spcPct val="100000"/>
              </a:lnSpc>
              <a:spcBef>
                <a:spcPts val="1000"/>
              </a:spcBef>
              <a:buSzPct val="160000"/>
            </a:pPr>
            <a:r>
              <a:rPr lang="en-US" b="0" i="0" u="none" strike="noStrike" cap="none" dirty="0" smtClean="0">
                <a:solidFill>
                  <a:schemeClr val="dk1"/>
                </a:solidFill>
                <a:latin typeface="Arial" panose="020B0604020202020204" pitchFamily="34" charset="0"/>
                <a:cs typeface="Arial" panose="020B0604020202020204" pitchFamily="34" charset="0"/>
                <a:sym typeface="Impact"/>
              </a:rPr>
              <a:t>Austin, TX – 1,000,000</a:t>
            </a:r>
          </a:p>
          <a:p>
            <a:pPr lvl="1"/>
            <a:r>
              <a:rPr lang="en-US" dirty="0">
                <a:latin typeface="Arial" panose="020B0604020202020204" pitchFamily="34" charset="0"/>
                <a:cs typeface="Arial" panose="020B0604020202020204" pitchFamily="34" charset="0"/>
              </a:rPr>
              <a:t>2012 </a:t>
            </a:r>
            <a:r>
              <a:rPr lang="en-US" dirty="0" smtClean="0">
                <a:latin typeface="Arial" panose="020B0604020202020204" pitchFamily="34" charset="0"/>
                <a:cs typeface="Arial" panose="020B0604020202020204" pitchFamily="34" charset="0"/>
              </a:rPr>
              <a:t>– 864,407</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2013 </a:t>
            </a:r>
            <a:r>
              <a:rPr lang="en-US" dirty="0" smtClean="0">
                <a:latin typeface="Arial" panose="020B0604020202020204" pitchFamily="34" charset="0"/>
                <a:cs typeface="Arial" panose="020B0604020202020204" pitchFamily="34" charset="0"/>
              </a:rPr>
              <a:t>– 885,400</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2014 </a:t>
            </a:r>
            <a:r>
              <a:rPr lang="en-US" dirty="0" smtClean="0">
                <a:latin typeface="Arial" panose="020B0604020202020204" pitchFamily="34" charset="0"/>
                <a:cs typeface="Arial" panose="020B0604020202020204" pitchFamily="34" charset="0"/>
              </a:rPr>
              <a:t>– 912,791</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2015 </a:t>
            </a:r>
            <a:r>
              <a:rPr lang="en-US" dirty="0" smtClean="0">
                <a:latin typeface="Arial" panose="020B0604020202020204" pitchFamily="34" charset="0"/>
                <a:cs typeface="Arial" panose="020B0604020202020204" pitchFamily="34" charset="0"/>
              </a:rPr>
              <a:t>– 931,830</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2016 – </a:t>
            </a:r>
            <a:r>
              <a:rPr lang="en-US" dirty="0" smtClean="0">
                <a:latin typeface="Arial" panose="020B0604020202020204" pitchFamily="34" charset="0"/>
                <a:cs typeface="Arial" panose="020B0604020202020204" pitchFamily="34" charset="0"/>
              </a:rPr>
              <a:t>949,785</a:t>
            </a:r>
            <a:endParaRPr lang="en-US" dirty="0">
              <a:latin typeface="Arial" panose="020B0604020202020204" pitchFamily="34" charset="0"/>
              <a:cs typeface="Arial" panose="020B0604020202020204" pitchFamily="34" charset="0"/>
            </a:endParaRPr>
          </a:p>
          <a:p>
            <a:pPr lvl="1" indent="-228600">
              <a:lnSpc>
                <a:spcPct val="100000"/>
              </a:lnSpc>
              <a:spcBef>
                <a:spcPts val="1000"/>
              </a:spcBef>
              <a:buSzPct val="160000"/>
            </a:pPr>
            <a:r>
              <a:rPr lang="en-US" b="0" i="0" u="none" strike="noStrike" cap="none" dirty="0" smtClean="0">
                <a:solidFill>
                  <a:schemeClr val="dk1"/>
                </a:solidFill>
                <a:latin typeface="Arial" panose="020B0604020202020204" pitchFamily="34" charset="0"/>
                <a:cs typeface="Arial" panose="020B0604020202020204" pitchFamily="34" charset="0"/>
                <a:sym typeface="Impact"/>
              </a:rPr>
              <a:t>Surrounding Area: 1,000,000</a:t>
            </a:r>
          </a:p>
        </p:txBody>
      </p:sp>
      <p:pic>
        <p:nvPicPr>
          <p:cNvPr id="204" name="Shape 204"/>
          <p:cNvPicPr preferRelativeResize="0"/>
          <p:nvPr/>
        </p:nvPicPr>
        <p:blipFill rotWithShape="1">
          <a:blip r:embed="rId3">
            <a:alphaModFix/>
          </a:blip>
          <a:srcRect/>
          <a:stretch/>
        </p:blipFill>
        <p:spPr>
          <a:xfrm>
            <a:off x="5677592" y="1768414"/>
            <a:ext cx="5501416" cy="365014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mn-lt"/>
              </a:rPr>
              <a:t>Customer Segments</a:t>
            </a:r>
            <a:endParaRPr lang="en-US" sz="36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642687"/>
              </p:ext>
            </p:extLst>
          </p:nvPr>
        </p:nvGraphicFramePr>
        <p:xfrm>
          <a:off x="1440873" y="1995056"/>
          <a:ext cx="4433454" cy="318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212317320"/>
              </p:ext>
            </p:extLst>
          </p:nvPr>
        </p:nvGraphicFramePr>
        <p:xfrm>
          <a:off x="6036641" y="1801091"/>
          <a:ext cx="4821382" cy="35744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3415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UT Segment Marketing</a:t>
            </a:r>
            <a:endParaRPr lang="en-US" sz="3600" b="1" dirty="0">
              <a:solidFill>
                <a:schemeClr val="accent1">
                  <a:lumMod val="60000"/>
                  <a:lumOff val="40000"/>
                </a:schemeClr>
              </a:solidFill>
              <a:latin typeface="Arial" panose="020B06040202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520703737"/>
              </p:ext>
            </p:extLst>
          </p:nvPr>
        </p:nvGraphicFramePr>
        <p:xfrm>
          <a:off x="2215662" y="1837764"/>
          <a:ext cx="6934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1733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Non-UT Segment Marketing</a:t>
            </a:r>
            <a:endParaRPr lang="en-US" sz="3600" b="1" dirty="0">
              <a:solidFill>
                <a:schemeClr val="accent1">
                  <a:lumMod val="60000"/>
                  <a:lumOff val="40000"/>
                </a:schemeClr>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448858704"/>
              </p:ext>
            </p:extLst>
          </p:nvPr>
        </p:nvGraphicFramePr>
        <p:xfrm>
          <a:off x="2150441" y="1837764"/>
          <a:ext cx="7467600" cy="3505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738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Marketing and Promotion</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10" name="Shape 210"/>
          <p:cNvSpPr txBox="1">
            <a:spLocks noGrp="1"/>
          </p:cNvSpPr>
          <p:nvPr>
            <p:ph type="body" idx="1"/>
          </p:nvPr>
        </p:nvSpPr>
        <p:spPr>
          <a:xfrm>
            <a:off x="685800" y="1656075"/>
            <a:ext cx="6818776" cy="3725822"/>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0"/>
              </a:spcBef>
              <a:buClr>
                <a:srgbClr val="74A2CD"/>
              </a:buClr>
              <a:buSzPct val="160000"/>
              <a:buFont typeface="Arial"/>
              <a:buChar char="•"/>
            </a:pPr>
            <a:r>
              <a:rPr lang="en-US" sz="2000" b="1" i="0" u="none" strike="noStrike" cap="none" dirty="0" smtClean="0">
                <a:solidFill>
                  <a:schemeClr val="dk1"/>
                </a:solidFill>
                <a:latin typeface="Arial" panose="020B0604020202020204" pitchFamily="34" charset="0"/>
                <a:cs typeface="Arial" panose="020B0604020202020204" pitchFamily="34" charset="0"/>
                <a:sym typeface="Impact"/>
              </a:rPr>
              <a:t>Market Size</a:t>
            </a: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 Bloomington, IN and surrounding county</a:t>
            </a:r>
          </a:p>
          <a:p>
            <a:pPr lvl="1" indent="-228600">
              <a:spcBef>
                <a:spcPts val="0"/>
              </a:spcBef>
              <a:buSzPct val="160000"/>
            </a:pPr>
            <a:r>
              <a:rPr lang="en-US" dirty="0" smtClean="0">
                <a:latin typeface="Arial" panose="020B0604020202020204" pitchFamily="34" charset="0"/>
                <a:cs typeface="Arial" panose="020B0604020202020204" pitchFamily="34" charset="0"/>
              </a:rPr>
              <a:t>Population 145,000 (Bloomington, 85,000)</a:t>
            </a:r>
          </a:p>
          <a:p>
            <a:pPr lvl="1" indent="-228600">
              <a:spcBef>
                <a:spcPts val="0"/>
              </a:spcBef>
              <a:buSzPct val="160000"/>
            </a:pPr>
            <a:r>
              <a:rPr lang="en-US" b="0" i="0" u="none" strike="noStrike" cap="none" dirty="0" smtClean="0">
                <a:solidFill>
                  <a:schemeClr val="dk1"/>
                </a:solidFill>
                <a:latin typeface="Arial" panose="020B0604020202020204" pitchFamily="34" charset="0"/>
                <a:cs typeface="Arial" panose="020B0604020202020204" pitchFamily="34" charset="0"/>
                <a:sym typeface="Impact"/>
              </a:rPr>
              <a:t> 43,000 are students!</a:t>
            </a:r>
          </a:p>
          <a:p>
            <a:pPr indent="-228600">
              <a:spcBef>
                <a:spcPts val="0"/>
              </a:spcBef>
            </a:pPr>
            <a:r>
              <a:rPr lang="en-US" dirty="0" smtClean="0">
                <a:latin typeface="Arial" panose="020B0604020202020204" pitchFamily="34" charset="0"/>
                <a:cs typeface="Arial" panose="020B0604020202020204" pitchFamily="34" charset="0"/>
              </a:rPr>
              <a:t>Post Office sales- approx. 4,000 the prior year</a:t>
            </a:r>
          </a:p>
          <a:p>
            <a:pPr indent="-228600">
              <a:spcBef>
                <a:spcPts val="0"/>
              </a:spcBef>
            </a:pPr>
            <a:r>
              <a:rPr lang="en-US" b="0" i="0" u="none" strike="noStrike" cap="none" dirty="0" smtClean="0">
                <a:solidFill>
                  <a:schemeClr val="dk1"/>
                </a:solidFill>
                <a:latin typeface="Arial" panose="020B0604020202020204" pitchFamily="34" charset="0"/>
                <a:cs typeface="Arial" panose="020B0604020202020204" pitchFamily="34" charset="0"/>
                <a:sym typeface="Impact"/>
              </a:rPr>
              <a:t>How much can we capture?  </a:t>
            </a:r>
          </a:p>
          <a:p>
            <a:pPr indent="-228600">
              <a:spcBef>
                <a:spcPts val="0"/>
              </a:spcBef>
            </a:pPr>
            <a:r>
              <a:rPr lang="en-US" b="0" i="0" u="none" strike="noStrike" cap="none" dirty="0" smtClean="0">
                <a:solidFill>
                  <a:schemeClr val="dk1"/>
                </a:solidFill>
                <a:latin typeface="Arial" panose="020B0604020202020204" pitchFamily="34" charset="0"/>
                <a:cs typeface="Arial" panose="020B0604020202020204" pitchFamily="34" charset="0"/>
                <a:sym typeface="Impact"/>
              </a:rPr>
              <a:t>How can we grow the market?</a:t>
            </a:r>
            <a:endParaRPr lang="en-US" b="0" i="0" u="none" strike="noStrike" cap="none" dirty="0">
              <a:solidFill>
                <a:schemeClr val="dk1"/>
              </a:solidFill>
              <a:latin typeface="Arial" panose="020B0604020202020204" pitchFamily="34" charset="0"/>
              <a:cs typeface="Arial" panose="020B0604020202020204" pitchFamily="34" charset="0"/>
              <a:sym typeface="Impac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576" y="2371997"/>
            <a:ext cx="3429000" cy="30099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Marketing and Promotion</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10" name="Shape 210"/>
          <p:cNvSpPr txBox="1">
            <a:spLocks noGrp="1"/>
          </p:cNvSpPr>
          <p:nvPr>
            <p:ph type="body" idx="1"/>
          </p:nvPr>
        </p:nvSpPr>
        <p:spPr>
          <a:xfrm>
            <a:off x="685800" y="1656075"/>
            <a:ext cx="2941368" cy="1442218"/>
          </a:xfrm>
          <a:prstGeom prst="rect">
            <a:avLst/>
          </a:prstGeom>
          <a:noFill/>
          <a:ln>
            <a:noFill/>
          </a:ln>
        </p:spPr>
        <p:txBody>
          <a:bodyPr wrap="square" lIns="91425" tIns="45700" rIns="91425" bIns="45700" anchor="ctr" anchorCtr="0">
            <a:noAutofit/>
          </a:bodyPr>
          <a:lstStyle/>
          <a:p>
            <a:pPr lvl="0" indent="-228600">
              <a:lnSpc>
                <a:spcPct val="110000"/>
              </a:lnSpc>
              <a:spcBef>
                <a:spcPts val="0"/>
              </a:spcBef>
              <a:buSzPct val="155789"/>
            </a:pPr>
            <a:r>
              <a:rPr lang="en-US" sz="1850" dirty="0">
                <a:latin typeface="Arial" panose="020B0604020202020204" pitchFamily="34" charset="0"/>
                <a:cs typeface="Arial" panose="020B0604020202020204" pitchFamily="34" charset="0"/>
              </a:rPr>
              <a:t>Radio</a:t>
            </a:r>
          </a:p>
          <a:p>
            <a:pPr lvl="0" indent="-228600">
              <a:lnSpc>
                <a:spcPct val="110000"/>
              </a:lnSpc>
              <a:buSzPct val="155789"/>
            </a:pPr>
            <a:r>
              <a:rPr lang="en-US" sz="1850" dirty="0">
                <a:latin typeface="Arial" panose="020B0604020202020204" pitchFamily="34" charset="0"/>
                <a:cs typeface="Arial" panose="020B0604020202020204" pitchFamily="34" charset="0"/>
              </a:rPr>
              <a:t>Facebook</a:t>
            </a:r>
          </a:p>
          <a:p>
            <a:pPr lvl="0" indent="-228600">
              <a:lnSpc>
                <a:spcPct val="110000"/>
              </a:lnSpc>
              <a:buSzPct val="155789"/>
            </a:pPr>
            <a:r>
              <a:rPr lang="en-US" sz="1850" dirty="0">
                <a:latin typeface="Arial" panose="020B0604020202020204" pitchFamily="34" charset="0"/>
                <a:cs typeface="Arial" panose="020B0604020202020204" pitchFamily="34" charset="0"/>
              </a:rPr>
              <a:t>Local Newspaper</a:t>
            </a:r>
          </a:p>
        </p:txBody>
      </p:sp>
      <p:pic>
        <p:nvPicPr>
          <p:cNvPr id="211" name="Shape 211"/>
          <p:cNvPicPr preferRelativeResize="0"/>
          <p:nvPr/>
        </p:nvPicPr>
        <p:blipFill rotWithShape="1">
          <a:blip r:embed="rId3">
            <a:alphaModFix/>
          </a:blip>
          <a:srcRect/>
          <a:stretch/>
        </p:blipFill>
        <p:spPr>
          <a:xfrm>
            <a:off x="1979385" y="3156718"/>
            <a:ext cx="7404824" cy="2465356"/>
          </a:xfrm>
          <a:prstGeom prst="rect">
            <a:avLst/>
          </a:prstGeom>
          <a:noFill/>
          <a:ln>
            <a:noFill/>
          </a:ln>
        </p:spPr>
      </p:pic>
      <p:sp>
        <p:nvSpPr>
          <p:cNvPr id="212" name="Shape 212"/>
          <p:cNvSpPr txBox="1"/>
          <p:nvPr/>
        </p:nvSpPr>
        <p:spPr>
          <a:xfrm>
            <a:off x="3627168" y="1597651"/>
            <a:ext cx="4109259" cy="1151964"/>
          </a:xfrm>
          <a:prstGeom prst="rect">
            <a:avLst/>
          </a:prstGeom>
          <a:noFill/>
          <a:ln>
            <a:noFill/>
          </a:ln>
        </p:spPr>
        <p:txBody>
          <a:bodyPr wrap="square" lIns="91425" tIns="45700" rIns="91425" bIns="45700" anchor="ctr" anchorCtr="0">
            <a:noAutofit/>
          </a:bodyPr>
          <a:lstStyle/>
          <a:p>
            <a:pPr marL="228600" marR="0" lvl="0" indent="-228600" algn="l" rtl="0">
              <a:lnSpc>
                <a:spcPct val="110000"/>
              </a:lnSpc>
              <a:spcBef>
                <a:spcPts val="1000"/>
              </a:spcBef>
              <a:spcAft>
                <a:spcPts val="0"/>
              </a:spcAft>
              <a:buClr>
                <a:srgbClr val="74A2CD"/>
              </a:buClr>
              <a:buSzPct val="155789"/>
              <a:buFont typeface="Arial"/>
              <a:buChar char="•"/>
            </a:pPr>
            <a:endParaRPr lang="en-US" sz="1850" b="0" i="0" u="none" strike="noStrike" cap="none" dirty="0" smtClean="0">
              <a:solidFill>
                <a:schemeClr val="dk1"/>
              </a:solidFill>
              <a:latin typeface="Arial" panose="020B0604020202020204" pitchFamily="34" charset="0"/>
              <a:ea typeface="Impact"/>
              <a:cs typeface="Arial" panose="020B0604020202020204" pitchFamily="34" charset="0"/>
              <a:sym typeface="Impact"/>
            </a:endParaRPr>
          </a:p>
          <a:p>
            <a:pPr marL="228600" lvl="0" indent="-228600">
              <a:lnSpc>
                <a:spcPct val="110000"/>
              </a:lnSpc>
              <a:spcBef>
                <a:spcPts val="1000"/>
              </a:spcBef>
              <a:buClr>
                <a:srgbClr val="74A2CD"/>
              </a:buClr>
              <a:buSzPct val="155789"/>
              <a:buFont typeface="Arial"/>
              <a:buChar char="•"/>
            </a:pPr>
            <a:r>
              <a:rPr lang="en-US" sz="1850" dirty="0">
                <a:solidFill>
                  <a:schemeClr val="dk1"/>
                </a:solidFill>
                <a:latin typeface="Arial" panose="020B0604020202020204" pitchFamily="34" charset="0"/>
                <a:ea typeface="Impact"/>
                <a:cs typeface="Arial" panose="020B0604020202020204" pitchFamily="34" charset="0"/>
                <a:sym typeface="Impact"/>
              </a:rPr>
              <a:t>University Newsletters and </a:t>
            </a:r>
            <a:r>
              <a:rPr lang="en-US" sz="1850" dirty="0" smtClean="0">
                <a:solidFill>
                  <a:schemeClr val="dk1"/>
                </a:solidFill>
                <a:latin typeface="Arial" panose="020B0604020202020204" pitchFamily="34" charset="0"/>
                <a:ea typeface="Impact"/>
                <a:cs typeface="Arial" panose="020B0604020202020204" pitchFamily="34" charset="0"/>
                <a:sym typeface="Impact"/>
              </a:rPr>
              <a:t>websites</a:t>
            </a:r>
          </a:p>
          <a:p>
            <a:pPr marL="228600" lvl="0" indent="-228600">
              <a:lnSpc>
                <a:spcPct val="110000"/>
              </a:lnSpc>
              <a:spcBef>
                <a:spcPts val="1000"/>
              </a:spcBef>
              <a:buClr>
                <a:srgbClr val="74A2CD"/>
              </a:buClr>
              <a:buSzPct val="155789"/>
              <a:buFont typeface="Arial"/>
              <a:buChar char="•"/>
            </a:pPr>
            <a:r>
              <a:rPr lang="en-US" sz="1850" dirty="0" smtClean="0">
                <a:solidFill>
                  <a:schemeClr val="dk1"/>
                </a:solidFill>
                <a:latin typeface="Arial" panose="020B0604020202020204" pitchFamily="34" charset="0"/>
                <a:ea typeface="Impact"/>
                <a:cs typeface="Arial" panose="020B0604020202020204" pitchFamily="34" charset="0"/>
                <a:sym typeface="Impact"/>
              </a:rPr>
              <a:t>HR</a:t>
            </a:r>
            <a:r>
              <a:rPr lang="en-US" sz="1850" dirty="0">
                <a:solidFill>
                  <a:schemeClr val="dk1"/>
                </a:solidFill>
                <a:latin typeface="Arial" panose="020B0604020202020204" pitchFamily="34" charset="0"/>
                <a:ea typeface="Impact"/>
                <a:cs typeface="Arial" panose="020B0604020202020204" pitchFamily="34" charset="0"/>
                <a:sym typeface="Impact"/>
              </a:rPr>
              <a:t>, Travel, Administrative, etc.</a:t>
            </a:r>
          </a:p>
          <a:p>
            <a:pPr marL="228600" lvl="0" indent="-228600">
              <a:lnSpc>
                <a:spcPct val="110000"/>
              </a:lnSpc>
              <a:spcBef>
                <a:spcPts val="1000"/>
              </a:spcBef>
              <a:buClr>
                <a:srgbClr val="74A2CD"/>
              </a:buClr>
              <a:buSzPct val="155789"/>
              <a:buFont typeface="Arial"/>
              <a:buChar char="•"/>
            </a:pPr>
            <a:r>
              <a:rPr lang="en-US" sz="1850" dirty="0" smtClean="0">
                <a:solidFill>
                  <a:schemeClr val="dk1"/>
                </a:solidFill>
                <a:latin typeface="Arial" panose="020B0604020202020204" pitchFamily="34" charset="0"/>
                <a:ea typeface="Impact"/>
                <a:cs typeface="Arial" panose="020B0604020202020204" pitchFamily="34" charset="0"/>
                <a:sym typeface="Impact"/>
              </a:rPr>
              <a:t>Appointments</a:t>
            </a:r>
            <a:r>
              <a:rPr lang="en-US" sz="1850" dirty="0">
                <a:solidFill>
                  <a:schemeClr val="dk1"/>
                </a:solidFill>
                <a:latin typeface="Arial" panose="020B0604020202020204" pitchFamily="34" charset="0"/>
                <a:ea typeface="Impact"/>
                <a:cs typeface="Arial" panose="020B0604020202020204" pitchFamily="34" charset="0"/>
                <a:sym typeface="Impact"/>
              </a:rPr>
              <a:t>, Bursar Billing</a:t>
            </a:r>
          </a:p>
        </p:txBody>
      </p:sp>
      <p:sp>
        <p:nvSpPr>
          <p:cNvPr id="7" name="Shape 212"/>
          <p:cNvSpPr txBox="1"/>
          <p:nvPr/>
        </p:nvSpPr>
        <p:spPr>
          <a:xfrm>
            <a:off x="7630599" y="1597651"/>
            <a:ext cx="4109259" cy="1151963"/>
          </a:xfrm>
          <a:prstGeom prst="rect">
            <a:avLst/>
          </a:prstGeom>
          <a:noFill/>
          <a:ln>
            <a:noFill/>
          </a:ln>
        </p:spPr>
        <p:txBody>
          <a:bodyPr wrap="square" lIns="91425" tIns="45700" rIns="91425" bIns="45700" anchor="ctr" anchorCtr="0">
            <a:noAutofit/>
          </a:bodyPr>
          <a:lstStyle/>
          <a:p>
            <a:pPr marL="228600" marR="0" lvl="0" indent="-228600" algn="l" rtl="0">
              <a:lnSpc>
                <a:spcPct val="110000"/>
              </a:lnSpc>
              <a:spcBef>
                <a:spcPts val="1000"/>
              </a:spcBef>
              <a:spcAft>
                <a:spcPts val="0"/>
              </a:spcAft>
              <a:buClr>
                <a:srgbClr val="74A2CD"/>
              </a:buClr>
              <a:buSzPct val="155789"/>
              <a:buFont typeface="Arial"/>
              <a:buChar char="•"/>
            </a:pPr>
            <a:endParaRPr lang="en-US" sz="1850" b="0" i="0" u="none" strike="noStrike" cap="none" dirty="0" smtClean="0">
              <a:solidFill>
                <a:schemeClr val="dk1"/>
              </a:solidFill>
              <a:latin typeface="Arial" panose="020B0604020202020204" pitchFamily="34" charset="0"/>
              <a:ea typeface="Impact"/>
              <a:cs typeface="Arial" panose="020B0604020202020204" pitchFamily="34" charset="0"/>
              <a:sym typeface="Impact"/>
            </a:endParaRPr>
          </a:p>
          <a:p>
            <a:pPr marL="228600" lvl="0" indent="-228600">
              <a:lnSpc>
                <a:spcPct val="110000"/>
              </a:lnSpc>
              <a:spcBef>
                <a:spcPts val="1000"/>
              </a:spcBef>
              <a:buClr>
                <a:srgbClr val="74A2CD"/>
              </a:buClr>
              <a:buSzPct val="155789"/>
              <a:buFont typeface="Arial"/>
              <a:buChar char="•"/>
            </a:pPr>
            <a:r>
              <a:rPr lang="en-US" sz="1850" dirty="0" smtClean="0">
                <a:solidFill>
                  <a:schemeClr val="dk1"/>
                </a:solidFill>
                <a:latin typeface="Arial" panose="020B0604020202020204" pitchFamily="34" charset="0"/>
                <a:ea typeface="Impact"/>
                <a:cs typeface="Arial" panose="020B0604020202020204" pitchFamily="34" charset="0"/>
                <a:sym typeface="Impact"/>
              </a:rPr>
              <a:t>Campus Partners</a:t>
            </a:r>
            <a:endParaRPr lang="en-US" sz="1850" dirty="0">
              <a:solidFill>
                <a:schemeClr val="dk1"/>
              </a:solidFill>
              <a:latin typeface="Arial" panose="020B0604020202020204" pitchFamily="34" charset="0"/>
              <a:ea typeface="Impact"/>
              <a:cs typeface="Arial" panose="020B0604020202020204" pitchFamily="34" charset="0"/>
              <a:sym typeface="Impact"/>
            </a:endParaRPr>
          </a:p>
          <a:p>
            <a:pPr marL="685800" lvl="1" indent="-228600">
              <a:lnSpc>
                <a:spcPct val="110000"/>
              </a:lnSpc>
              <a:spcBef>
                <a:spcPts val="500"/>
              </a:spcBef>
              <a:buClr>
                <a:srgbClr val="74A2CD"/>
              </a:buClr>
              <a:buSzPct val="156705"/>
              <a:buFont typeface="Arial"/>
              <a:buChar char="•"/>
            </a:pPr>
            <a:r>
              <a:rPr lang="en-US" sz="1665" dirty="0" smtClean="0">
                <a:solidFill>
                  <a:schemeClr val="dk1"/>
                </a:solidFill>
                <a:latin typeface="Arial" panose="020B0604020202020204" pitchFamily="34" charset="0"/>
                <a:ea typeface="Impact"/>
                <a:cs typeface="Arial" panose="020B0604020202020204" pitchFamily="34" charset="0"/>
                <a:sym typeface="Impact"/>
              </a:rPr>
              <a:t>Provost Office</a:t>
            </a:r>
          </a:p>
          <a:p>
            <a:pPr marL="685800" lvl="1" indent="-228600">
              <a:lnSpc>
                <a:spcPct val="110000"/>
              </a:lnSpc>
              <a:spcBef>
                <a:spcPts val="500"/>
              </a:spcBef>
              <a:buClr>
                <a:srgbClr val="74A2CD"/>
              </a:buClr>
              <a:buSzPct val="156705"/>
              <a:buFont typeface="Arial"/>
              <a:buChar char="•"/>
            </a:pPr>
            <a:r>
              <a:rPr lang="en-US" sz="1665" dirty="0" smtClean="0">
                <a:solidFill>
                  <a:schemeClr val="dk1"/>
                </a:solidFill>
                <a:latin typeface="Arial" panose="020B0604020202020204" pitchFamily="34" charset="0"/>
                <a:ea typeface="Impact"/>
                <a:cs typeface="Arial" panose="020B0604020202020204" pitchFamily="34" charset="0"/>
                <a:sym typeface="Impact"/>
              </a:rPr>
              <a:t>Office of Overseas Study</a:t>
            </a:r>
          </a:p>
          <a:p>
            <a:pPr marL="685800" lvl="1" indent="-228600">
              <a:lnSpc>
                <a:spcPct val="110000"/>
              </a:lnSpc>
              <a:spcBef>
                <a:spcPts val="500"/>
              </a:spcBef>
              <a:buClr>
                <a:srgbClr val="74A2CD"/>
              </a:buClr>
              <a:buSzPct val="156705"/>
              <a:buFont typeface="Arial"/>
              <a:buChar char="•"/>
            </a:pPr>
            <a:r>
              <a:rPr lang="en-US" sz="1665" dirty="0" smtClean="0">
                <a:solidFill>
                  <a:schemeClr val="dk1"/>
                </a:solidFill>
                <a:latin typeface="Arial" panose="020B0604020202020204" pitchFamily="34" charset="0"/>
                <a:ea typeface="Impact"/>
                <a:cs typeface="Arial" panose="020B0604020202020204" pitchFamily="34" charset="0"/>
                <a:sym typeface="Impact"/>
              </a:rPr>
              <a:t>Office of First Year Experience</a:t>
            </a:r>
            <a:endParaRPr lang="en-US" sz="1850" dirty="0">
              <a:solidFill>
                <a:schemeClr val="dk1"/>
              </a:solidFill>
              <a:latin typeface="Arial" panose="020B0604020202020204" pitchFamily="34" charset="0"/>
              <a:ea typeface="Impact"/>
              <a:cs typeface="Arial" panose="020B0604020202020204" pitchFamily="34" charset="0"/>
              <a:sym typeface="Impact"/>
            </a:endParaRPr>
          </a:p>
        </p:txBody>
      </p:sp>
    </p:spTree>
    <p:extLst>
      <p:ext uri="{BB962C8B-B14F-4D97-AF65-F5344CB8AC3E}">
        <p14:creationId xmlns:p14="http://schemas.microsoft.com/office/powerpoint/2010/main" val="3635006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Logistics</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8" name="Shape 168"/>
          <p:cNvSpPr txBox="1">
            <a:spLocks noGrp="1"/>
          </p:cNvSpPr>
          <p:nvPr>
            <p:ph type="body" idx="1"/>
          </p:nvPr>
        </p:nvSpPr>
        <p:spPr>
          <a:xfrm>
            <a:off x="5934808" y="1837764"/>
            <a:ext cx="4998038" cy="3614896"/>
          </a:xfrm>
          <a:prstGeom prst="rect">
            <a:avLst/>
          </a:prstGeom>
          <a:noFill/>
          <a:ln>
            <a:noFill/>
          </a:ln>
        </p:spPr>
        <p:txBody>
          <a:bodyPr wrap="square" lIns="91425" tIns="45700" rIns="91425" bIns="45700" anchor="ctr" anchorCtr="0">
            <a:noAutofit/>
          </a:bodyPr>
          <a:lstStyle/>
          <a:p>
            <a:pPr marL="342900" indent="-342900"/>
            <a:r>
              <a:rPr lang="en-US" sz="1400" dirty="0" smtClean="0">
                <a:latin typeface="Arial" panose="020B0604020202020204" pitchFamily="34" charset="0"/>
                <a:cs typeface="Arial" panose="020B0604020202020204" pitchFamily="34" charset="0"/>
              </a:rPr>
              <a:t>Parking</a:t>
            </a:r>
          </a:p>
          <a:p>
            <a:pPr marL="342900" indent="-342900"/>
            <a:r>
              <a:rPr lang="en-US" sz="1400" i="0" u="none" strike="noStrike" cap="none" dirty="0" smtClean="0">
                <a:solidFill>
                  <a:schemeClr val="dk1"/>
                </a:solidFill>
                <a:latin typeface="Arial" panose="020B0604020202020204" pitchFamily="34" charset="0"/>
                <a:cs typeface="Arial" panose="020B0604020202020204" pitchFamily="34" charset="0"/>
                <a:sym typeface="Impact"/>
              </a:rPr>
              <a:t>Hours of Operation</a:t>
            </a:r>
          </a:p>
          <a:p>
            <a:pPr marL="342900" indent="-342900"/>
            <a:r>
              <a:rPr lang="en-US" sz="1400" dirty="0" smtClean="0">
                <a:latin typeface="Arial" panose="020B0604020202020204" pitchFamily="34" charset="0"/>
                <a:cs typeface="Arial" panose="020B0604020202020204" pitchFamily="34" charset="0"/>
              </a:rPr>
              <a:t>Space</a:t>
            </a:r>
          </a:p>
          <a:p>
            <a:pPr lvl="1" indent="-228600">
              <a:lnSpc>
                <a:spcPct val="110000"/>
              </a:lnSpc>
              <a:spcBef>
                <a:spcPts val="0"/>
              </a:spcBef>
            </a:pPr>
            <a:r>
              <a:rPr lang="en-US" sz="1400" dirty="0" smtClean="0">
                <a:latin typeface="Arial" panose="020B0604020202020204" pitchFamily="34" charset="0"/>
                <a:cs typeface="Arial" panose="020B0604020202020204" pitchFamily="34" charset="0"/>
              </a:rPr>
              <a:t>Front desk</a:t>
            </a:r>
            <a:endParaRPr lang="en-US" sz="1400" dirty="0">
              <a:latin typeface="Arial" panose="020B0604020202020204" pitchFamily="34" charset="0"/>
              <a:cs typeface="Arial" panose="020B0604020202020204" pitchFamily="34" charset="0"/>
            </a:endParaRPr>
          </a:p>
          <a:p>
            <a:pPr lvl="1" indent="-228600">
              <a:lnSpc>
                <a:spcPct val="110000"/>
              </a:lnSpc>
            </a:pPr>
            <a:r>
              <a:rPr lang="en-US" sz="1400" dirty="0" smtClean="0">
                <a:latin typeface="Arial" panose="020B0604020202020204" pitchFamily="34" charset="0"/>
                <a:cs typeface="Arial" panose="020B0604020202020204" pitchFamily="34" charset="0"/>
              </a:rPr>
              <a:t>Waiting area</a:t>
            </a:r>
            <a:endParaRPr lang="en-US" sz="1400" dirty="0">
              <a:latin typeface="Arial" panose="020B0604020202020204" pitchFamily="34" charset="0"/>
              <a:cs typeface="Arial" panose="020B0604020202020204" pitchFamily="34" charset="0"/>
            </a:endParaRPr>
          </a:p>
          <a:p>
            <a:pPr lvl="1" indent="-228600">
              <a:lnSpc>
                <a:spcPct val="110000"/>
              </a:lnSpc>
            </a:pPr>
            <a:r>
              <a:rPr lang="en-US" sz="1400" dirty="0" smtClean="0">
                <a:latin typeface="Arial" panose="020B0604020202020204" pitchFamily="34" charset="0"/>
                <a:cs typeface="Arial" panose="020B0604020202020204" pitchFamily="34" charset="0"/>
              </a:rPr>
              <a:t>Photo area with proper lighting</a:t>
            </a:r>
            <a:endParaRPr lang="en-US" sz="1400" dirty="0">
              <a:latin typeface="Arial" panose="020B0604020202020204" pitchFamily="34" charset="0"/>
              <a:cs typeface="Arial" panose="020B0604020202020204" pitchFamily="34" charset="0"/>
            </a:endParaRPr>
          </a:p>
          <a:p>
            <a:pPr lvl="1" indent="-228600">
              <a:lnSpc>
                <a:spcPct val="110000"/>
              </a:lnSpc>
            </a:pPr>
            <a:r>
              <a:rPr lang="en-US" sz="1400" dirty="0" smtClean="0">
                <a:latin typeface="Arial" panose="020B0604020202020204" pitchFamily="34" charset="0"/>
                <a:cs typeface="Arial" panose="020B0604020202020204" pitchFamily="34" charset="0"/>
              </a:rPr>
              <a:t>Signage</a:t>
            </a:r>
          </a:p>
          <a:p>
            <a:pPr lvl="1" indent="-228600"/>
            <a:r>
              <a:rPr lang="en-US" sz="1400" dirty="0" smtClean="0">
                <a:latin typeface="Arial" panose="020B0604020202020204" pitchFamily="34" charset="0"/>
                <a:cs typeface="Arial" panose="020B0604020202020204" pitchFamily="34" charset="0"/>
              </a:rPr>
              <a:t>Overflow</a:t>
            </a:r>
            <a:endParaRPr lang="en-US" sz="1400" dirty="0">
              <a:latin typeface="Arial" panose="020B0604020202020204" pitchFamily="34" charset="0"/>
              <a:cs typeface="Arial" panose="020B0604020202020204" pitchFamily="34" charset="0"/>
            </a:endParaRPr>
          </a:p>
          <a:p>
            <a:pPr lvl="1" indent="-228600"/>
            <a:r>
              <a:rPr lang="en-US" sz="1400" dirty="0" smtClean="0">
                <a:latin typeface="Arial" panose="020B0604020202020204" pitchFamily="34" charset="0"/>
                <a:cs typeface="Arial" panose="020B0604020202020204" pitchFamily="34" charset="0"/>
              </a:rPr>
              <a:t>New waiting system</a:t>
            </a:r>
          </a:p>
          <a:p>
            <a:pPr marL="342900" indent="-342900"/>
            <a:r>
              <a:rPr lang="en-US" sz="1400" dirty="0" smtClean="0">
                <a:latin typeface="Arial" panose="020B0604020202020204" pitchFamily="34" charset="0"/>
                <a:cs typeface="Arial" panose="020B0604020202020204" pitchFamily="34" charset="0"/>
              </a:rPr>
              <a:t>Security</a:t>
            </a:r>
            <a:endParaRPr lang="en-US" sz="1400" i="0" u="none" strike="noStrike" cap="none" dirty="0">
              <a:solidFill>
                <a:schemeClr val="dk1"/>
              </a:solidFill>
              <a:latin typeface="Arial" panose="020B0604020202020204" pitchFamily="34" charset="0"/>
              <a:cs typeface="Arial" panose="020B0604020202020204" pitchFamily="34" charset="0"/>
              <a:sym typeface="Impac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27" y="2226768"/>
            <a:ext cx="3992441" cy="3225892"/>
          </a:xfrm>
          <a:prstGeom prst="rect">
            <a:avLst/>
          </a:prstGeom>
        </p:spPr>
      </p:pic>
    </p:spTree>
    <p:extLst>
      <p:ext uri="{BB962C8B-B14F-4D97-AF65-F5344CB8AC3E}">
        <p14:creationId xmlns:p14="http://schemas.microsoft.com/office/powerpoint/2010/main" val="225821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Quick Facts- IU</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2" name="Shape 162"/>
          <p:cNvSpPr txBox="1">
            <a:spLocks noGrp="1"/>
          </p:cNvSpPr>
          <p:nvPr>
            <p:ph type="body" idx="1"/>
          </p:nvPr>
        </p:nvSpPr>
        <p:spPr>
          <a:xfrm>
            <a:off x="685800" y="2063396"/>
            <a:ext cx="10394707" cy="2217658"/>
          </a:xfrm>
          <a:prstGeom prst="rect">
            <a:avLst/>
          </a:prstGeom>
          <a:noFill/>
          <a:ln>
            <a:noFill/>
          </a:ln>
        </p:spPr>
        <p:txBody>
          <a:bodyPr wrap="square" lIns="91425" tIns="45700" rIns="91425" bIns="45700" anchor="ctr" anchorCtr="0">
            <a:noAutofit/>
          </a:bodyPr>
          <a:lstStyle/>
          <a:p>
            <a:pPr indent="-228600"/>
            <a:r>
              <a:rPr lang="en-US" dirty="0" smtClean="0">
                <a:latin typeface="Arial" panose="020B0604020202020204" pitchFamily="34" charset="0"/>
                <a:cs typeface="Arial" panose="020B0604020202020204" pitchFamily="34" charset="0"/>
              </a:rPr>
              <a:t>Opened for business May 1, 2017</a:t>
            </a:r>
          </a:p>
          <a:p>
            <a:pPr indent="-228600"/>
            <a:r>
              <a:rPr lang="en-US" dirty="0" smtClean="0">
                <a:latin typeface="Arial" panose="020B0604020202020204" pitchFamily="34" charset="0"/>
                <a:cs typeface="Arial" panose="020B0604020202020204" pitchFamily="34" charset="0"/>
              </a:rPr>
              <a:t>Applications </a:t>
            </a:r>
            <a:r>
              <a:rPr lang="en-US" dirty="0">
                <a:latin typeface="Arial" panose="020B0604020202020204" pitchFamily="34" charset="0"/>
                <a:cs typeface="Arial" panose="020B0604020202020204" pitchFamily="34" charset="0"/>
              </a:rPr>
              <a:t>since “Go-Live”: </a:t>
            </a:r>
            <a:r>
              <a:rPr lang="en-US" dirty="0" smtClean="0">
                <a:latin typeface="Arial" panose="020B0604020202020204" pitchFamily="34" charset="0"/>
                <a:cs typeface="Arial" panose="020B0604020202020204" pitchFamily="34" charset="0"/>
              </a:rPr>
              <a:t>357 </a:t>
            </a:r>
            <a:endParaRPr lang="en-US" dirty="0">
              <a:latin typeface="Arial" panose="020B0604020202020204" pitchFamily="34" charset="0"/>
              <a:cs typeface="Arial" panose="020B0604020202020204" pitchFamily="34" charset="0"/>
            </a:endParaRPr>
          </a:p>
          <a:p>
            <a:pPr indent="-228600"/>
            <a:r>
              <a:rPr lang="en-US" dirty="0">
                <a:latin typeface="Arial" panose="020B0604020202020204" pitchFamily="34" charset="0"/>
                <a:cs typeface="Arial" panose="020B0604020202020204" pitchFamily="34" charset="0"/>
              </a:rPr>
              <a:t>Photo’s since “Go-Live”:  </a:t>
            </a:r>
            <a:r>
              <a:rPr lang="en-US" dirty="0" smtClean="0">
                <a:latin typeface="Arial" panose="020B0604020202020204" pitchFamily="34" charset="0"/>
                <a:cs typeface="Arial" panose="020B0604020202020204" pitchFamily="34" charset="0"/>
              </a:rPr>
              <a:t>877</a:t>
            </a:r>
          </a:p>
          <a:p>
            <a:pPr indent="-228600"/>
            <a:r>
              <a:rPr lang="en-US" dirty="0" smtClean="0">
                <a:latin typeface="Arial" panose="020B0604020202020204" pitchFamily="34" charset="0"/>
                <a:cs typeface="Arial" panose="020B0604020202020204" pitchFamily="34" charset="0"/>
              </a:rPr>
              <a:t>Net Income/loss: Ask me next year! </a:t>
            </a:r>
          </a:p>
          <a:p>
            <a:pPr indent="-228600"/>
            <a:r>
              <a:rPr lang="en-US" dirty="0" smtClean="0">
                <a:latin typeface="Arial" panose="020B0604020202020204" pitchFamily="34" charset="0"/>
                <a:cs typeface="Arial" panose="020B0604020202020204" pitchFamily="34" charset="0"/>
              </a:rPr>
              <a:t>Staffing </a:t>
            </a:r>
            <a:r>
              <a:rPr lang="en-US" dirty="0">
                <a:latin typeface="Arial" panose="020B0604020202020204" pitchFamily="34" charset="0"/>
                <a:cs typeface="Arial" panose="020B0604020202020204" pitchFamily="34" charset="0"/>
              </a:rPr>
              <a:t>Model:  3 part-time (1 supervisor at 28 </a:t>
            </a:r>
            <a:r>
              <a:rPr lang="en-US" dirty="0" smtClean="0">
                <a:latin typeface="Arial" panose="020B0604020202020204" pitchFamily="34" charset="0"/>
                <a:cs typeface="Arial" panose="020B0604020202020204" pitchFamily="34" charset="0"/>
              </a:rPr>
              <a:t>hrs./wk., </a:t>
            </a:r>
            <a:r>
              <a:rPr lang="en-US" dirty="0">
                <a:latin typeface="Arial" panose="020B0604020202020204" pitchFamily="34" charset="0"/>
                <a:cs typeface="Arial" panose="020B0604020202020204" pitchFamily="34" charset="0"/>
              </a:rPr>
              <a:t>2 assistants at </a:t>
            </a:r>
            <a:r>
              <a:rPr lang="en-US" dirty="0" smtClean="0">
                <a:latin typeface="Arial" panose="020B0604020202020204" pitchFamily="34" charset="0"/>
                <a:cs typeface="Arial" panose="020B0604020202020204" pitchFamily="34" charset="0"/>
              </a:rPr>
              <a:t>20hrs./wk.)</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683625" y="543833"/>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Customer Service</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18" name="Shape 218"/>
          <p:cNvSpPr txBox="1">
            <a:spLocks noGrp="1"/>
          </p:cNvSpPr>
          <p:nvPr>
            <p:ph type="body" idx="1"/>
          </p:nvPr>
        </p:nvSpPr>
        <p:spPr>
          <a:xfrm>
            <a:off x="394854" y="1322715"/>
            <a:ext cx="10394707" cy="4164676"/>
          </a:xfrm>
          <a:prstGeom prst="rect">
            <a:avLst/>
          </a:prstGeom>
          <a:noFill/>
          <a:ln>
            <a:noFill/>
          </a:ln>
        </p:spPr>
        <p:txBody>
          <a:bodyPr wrap="square" lIns="91425" tIns="45700" rIns="91425" bIns="45700" anchor="ctr" anchorCtr="0">
            <a:noAutofit/>
          </a:bodyPr>
          <a:lstStyle/>
          <a:p>
            <a:pPr marL="228600" marR="0" lvl="0" indent="-228600" algn="l" rtl="0">
              <a:lnSpc>
                <a:spcPct val="110000"/>
              </a:lnSpc>
              <a:spcBef>
                <a:spcPts val="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Walk-ins</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Friendly, service with a smile</a:t>
            </a:r>
          </a:p>
          <a:p>
            <a:pPr marL="228600" marR="0" lvl="0" indent="-228600" algn="l" rtl="0">
              <a:lnSpc>
                <a:spcPct val="110000"/>
              </a:lnSpc>
              <a:spcBef>
                <a:spcPts val="1000"/>
              </a:spcBef>
              <a:spcAft>
                <a:spcPts val="0"/>
              </a:spcAft>
              <a:buClr>
                <a:srgbClr val="74A2CD"/>
              </a:buClr>
              <a:buSzPct val="160000"/>
              <a:buFont typeface="Arial"/>
              <a:buChar char="•"/>
            </a:pPr>
            <a:r>
              <a:rPr lang="en-US" sz="1700" dirty="0" smtClean="0">
                <a:latin typeface="Arial" panose="020B0604020202020204" pitchFamily="34" charset="0"/>
                <a:cs typeface="Arial" panose="020B0604020202020204" pitchFamily="34" charset="0"/>
              </a:rPr>
              <a:t>Answer questions</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Returning calls</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Accuracy</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Quick turn-around</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Photo quality</a:t>
            </a: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Retake photos</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Kid friendly/cartoons/coloring books/baby beds</a:t>
            </a: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10000"/>
              </a:lnSpc>
              <a:spcBef>
                <a:spcPts val="1000"/>
              </a:spcBef>
              <a:spcAft>
                <a:spcPts val="0"/>
              </a:spcAft>
              <a:buClr>
                <a:srgbClr val="74A2CD"/>
              </a:buClr>
              <a:buSzPct val="160000"/>
              <a:buFont typeface="Arial"/>
              <a:buChar char="•"/>
            </a:pPr>
            <a:r>
              <a:rPr lang="en-US" sz="1700" b="0" i="0" u="none" strike="noStrike" cap="none" dirty="0" smtClean="0">
                <a:solidFill>
                  <a:schemeClr val="dk1"/>
                </a:solidFill>
                <a:latin typeface="Arial" panose="020B0604020202020204" pitchFamily="34" charset="0"/>
                <a:cs typeface="Arial" panose="020B0604020202020204" pitchFamily="34" charset="0"/>
                <a:sym typeface="Impact"/>
              </a:rPr>
              <a:t>Spanish speaker</a:t>
            </a:r>
          </a:p>
          <a:p>
            <a:pPr lvl="0" indent="-228600">
              <a:lnSpc>
                <a:spcPct val="110000"/>
              </a:lnSpc>
            </a:pPr>
            <a:r>
              <a:rPr lang="en-US" sz="1700" dirty="0">
                <a:latin typeface="Arial" panose="020B0604020202020204" pitchFamily="34" charset="0"/>
                <a:cs typeface="Arial" panose="020B0604020202020204" pitchFamily="34" charset="0"/>
                <a:hlinkClick r:id="rId3"/>
              </a:rPr>
              <a:t>https://</a:t>
            </a:r>
            <a:r>
              <a:rPr lang="en-US" sz="1700" dirty="0" smtClean="0">
                <a:latin typeface="Arial" panose="020B0604020202020204" pitchFamily="34" charset="0"/>
                <a:cs typeface="Arial" panose="020B0604020202020204" pitchFamily="34" charset="0"/>
                <a:hlinkClick r:id="rId3"/>
              </a:rPr>
              <a:t>world.utexas.edu/passport/hours-location</a:t>
            </a:r>
            <a:endParaRPr lang="en-US" sz="1700" dirty="0" smtClean="0">
              <a:latin typeface="Arial" panose="020B0604020202020204" pitchFamily="34" charset="0"/>
              <a:cs typeface="Arial" panose="020B0604020202020204" pitchFamily="34" charset="0"/>
            </a:endParaRPr>
          </a:p>
          <a:p>
            <a:pPr lvl="0" indent="-228600">
              <a:lnSpc>
                <a:spcPct val="110000"/>
              </a:lnSpc>
            </a:pP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a:p>
            <a:pPr marL="0" marR="0" lvl="0" indent="0" algn="l" rtl="0">
              <a:lnSpc>
                <a:spcPct val="110000"/>
              </a:lnSpc>
              <a:spcBef>
                <a:spcPts val="1000"/>
              </a:spcBef>
              <a:buClr>
                <a:srgbClr val="74A2CD"/>
              </a:buClr>
              <a:buSzPct val="160000"/>
              <a:buNone/>
            </a:pPr>
            <a:endParaRPr lang="en-US" sz="1700" b="0" i="0" u="none" strike="noStrike" cap="none" dirty="0">
              <a:solidFill>
                <a:schemeClr val="dk1"/>
              </a:solidFill>
              <a:latin typeface="Arial" panose="020B0604020202020204" pitchFamily="34" charset="0"/>
              <a:cs typeface="Arial" panose="020B0604020202020204" pitchFamily="34" charset="0"/>
              <a:sym typeface="Impact"/>
            </a:endParaRPr>
          </a:p>
        </p:txBody>
      </p:sp>
      <p:pic>
        <p:nvPicPr>
          <p:cNvPr id="219" name="Shape 219"/>
          <p:cNvPicPr preferRelativeResize="0"/>
          <p:nvPr/>
        </p:nvPicPr>
        <p:blipFill rotWithShape="1">
          <a:blip r:embed="rId4">
            <a:alphaModFix/>
          </a:blip>
          <a:srcRect/>
          <a:stretch/>
        </p:blipFill>
        <p:spPr>
          <a:xfrm>
            <a:off x="6035842" y="2286000"/>
            <a:ext cx="5251511" cy="3223558"/>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Benefits</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32" name="Shape 232"/>
          <p:cNvSpPr txBox="1">
            <a:spLocks noGrp="1"/>
          </p:cNvSpPr>
          <p:nvPr>
            <p:ph type="body" idx="1"/>
          </p:nvPr>
        </p:nvSpPr>
        <p:spPr>
          <a:xfrm>
            <a:off x="3882044" y="2063397"/>
            <a:ext cx="7198463" cy="2508603"/>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Revenue stream for the International Office</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Student services/Minimize barriers to Study Abroad</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Service to the community</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Improve community awareness of the office</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buClr>
                <a:srgbClr val="74A2CD"/>
              </a:buClr>
              <a:buSzPct val="160000"/>
              <a:buFont typeface="Arial"/>
              <a:buNone/>
            </a:pPr>
            <a:endParaRPr sz="2000" b="0" i="0" u="none" strike="noStrike" cap="none" dirty="0">
              <a:solidFill>
                <a:schemeClr val="dk1"/>
              </a:solidFill>
              <a:latin typeface="Impact"/>
              <a:ea typeface="Impact"/>
              <a:cs typeface="Impact"/>
              <a:sym typeface="Impact"/>
            </a:endParaRPr>
          </a:p>
        </p:txBody>
      </p:sp>
      <p:pic>
        <p:nvPicPr>
          <p:cNvPr id="233" name="Shape 233"/>
          <p:cNvPicPr preferRelativeResize="0"/>
          <p:nvPr/>
        </p:nvPicPr>
        <p:blipFill rotWithShape="1">
          <a:blip r:embed="rId3">
            <a:alphaModFix/>
          </a:blip>
          <a:srcRect/>
          <a:stretch/>
        </p:blipFill>
        <p:spPr>
          <a:xfrm>
            <a:off x="197081" y="3557846"/>
            <a:ext cx="3419735" cy="1959031"/>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Challenges</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39" name="Shape 239"/>
          <p:cNvSpPr txBox="1">
            <a:spLocks noGrp="1"/>
          </p:cNvSpPr>
          <p:nvPr>
            <p:ph type="body" idx="1"/>
          </p:nvPr>
        </p:nvSpPr>
        <p:spPr>
          <a:xfrm>
            <a:off x="6803402" y="2285498"/>
            <a:ext cx="4279280" cy="2418387"/>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0"/>
              </a:spcBef>
              <a:spcAft>
                <a:spcPts val="0"/>
              </a:spcAft>
              <a:buClr>
                <a:srgbClr val="74A2CD"/>
              </a:buClr>
              <a:buSzPct val="160000"/>
              <a:buFont typeface="Arial"/>
              <a:buChar char="•"/>
            </a:pPr>
            <a:r>
              <a:rPr lang="en-US" sz="2400" dirty="0" smtClean="0">
                <a:latin typeface="Arial" panose="020B0604020202020204" pitchFamily="34" charset="0"/>
                <a:cs typeface="Arial" panose="020B0604020202020204" pitchFamily="34" charset="0"/>
              </a:rPr>
              <a:t>Customer</a:t>
            </a:r>
            <a:r>
              <a:rPr lang="en-US" sz="2400" b="0" i="0" u="none" strike="noStrike" cap="none" dirty="0" smtClean="0">
                <a:solidFill>
                  <a:schemeClr val="dk1"/>
                </a:solidFill>
                <a:latin typeface="Arial" panose="020B0604020202020204" pitchFamily="34" charset="0"/>
                <a:cs typeface="Arial" panose="020B0604020202020204" pitchFamily="34" charset="0"/>
                <a:sym typeface="Impact"/>
              </a:rPr>
              <a:t> Flow </a:t>
            </a:r>
          </a:p>
          <a:p>
            <a:pPr marL="228600" marR="0" lvl="0" indent="-228600" algn="l" rtl="0">
              <a:lnSpc>
                <a:spcPct val="120000"/>
              </a:lnSpc>
              <a:spcBef>
                <a:spcPts val="1000"/>
              </a:spcBef>
              <a:spcAft>
                <a:spcPts val="0"/>
              </a:spcAft>
              <a:buClr>
                <a:srgbClr val="74A2CD"/>
              </a:buClr>
              <a:buSzPct val="160000"/>
              <a:buFont typeface="Arial"/>
              <a:buChar char="•"/>
            </a:pPr>
            <a:r>
              <a:rPr lang="en-US" sz="2400" b="0" i="0" u="none" strike="noStrike" cap="none" dirty="0" smtClean="0">
                <a:solidFill>
                  <a:schemeClr val="dk1"/>
                </a:solidFill>
                <a:latin typeface="Arial" panose="020B0604020202020204" pitchFamily="34" charset="0"/>
                <a:cs typeface="Arial" panose="020B0604020202020204" pitchFamily="34" charset="0"/>
                <a:sym typeface="Impact"/>
              </a:rPr>
              <a:t>Collaborations </a:t>
            </a:r>
          </a:p>
          <a:p>
            <a:pPr marL="228600" marR="0" lvl="0" indent="-228600" algn="l" rtl="0">
              <a:lnSpc>
                <a:spcPct val="120000"/>
              </a:lnSpc>
              <a:spcBef>
                <a:spcPts val="1000"/>
              </a:spcBef>
              <a:spcAft>
                <a:spcPts val="0"/>
              </a:spcAft>
              <a:buClr>
                <a:srgbClr val="74A2CD"/>
              </a:buClr>
              <a:buSzPct val="160000"/>
              <a:buFont typeface="Arial"/>
              <a:buChar char="•"/>
            </a:pPr>
            <a:r>
              <a:rPr lang="en-US" sz="2400" b="0" i="0" u="none" strike="noStrike" cap="none" dirty="0" smtClean="0">
                <a:solidFill>
                  <a:schemeClr val="dk1"/>
                </a:solidFill>
                <a:latin typeface="Arial" panose="020B0604020202020204" pitchFamily="34" charset="0"/>
                <a:cs typeface="Arial" panose="020B0604020202020204" pitchFamily="34" charset="0"/>
                <a:sym typeface="Impact"/>
              </a:rPr>
              <a:t>Growing the market (IU)</a:t>
            </a:r>
          </a:p>
          <a:p>
            <a:pPr marL="228600" marR="0" lvl="0" indent="-228600" algn="l" rtl="0">
              <a:lnSpc>
                <a:spcPct val="120000"/>
              </a:lnSpc>
              <a:spcBef>
                <a:spcPts val="1000"/>
              </a:spcBef>
              <a:buClr>
                <a:srgbClr val="74A2CD"/>
              </a:buClr>
              <a:buSzPct val="160000"/>
              <a:buFont typeface="Arial"/>
              <a:buChar char="•"/>
            </a:pPr>
            <a:r>
              <a:rPr lang="en-US" sz="2400" b="0" i="0" u="none" strike="noStrike" cap="none" dirty="0" smtClean="0">
                <a:solidFill>
                  <a:schemeClr val="dk1"/>
                </a:solidFill>
                <a:latin typeface="Arial" panose="020B0604020202020204" pitchFamily="34" charset="0"/>
                <a:cs typeface="Arial" panose="020B0604020202020204" pitchFamily="34" charset="0"/>
                <a:sym typeface="Impact"/>
              </a:rPr>
              <a:t>Staffing</a:t>
            </a:r>
            <a:endParaRPr lang="en-US" sz="2400" b="0" i="0" u="none" strike="noStrike" cap="none" dirty="0">
              <a:solidFill>
                <a:schemeClr val="dk1"/>
              </a:solidFill>
              <a:latin typeface="Arial" panose="020B0604020202020204" pitchFamily="34" charset="0"/>
              <a:cs typeface="Arial" panose="020B0604020202020204" pitchFamily="34" charset="0"/>
              <a:sym typeface="Impact"/>
            </a:endParaRPr>
          </a:p>
        </p:txBody>
      </p:sp>
      <p:pic>
        <p:nvPicPr>
          <p:cNvPr id="240" name="Shape 240"/>
          <p:cNvPicPr preferRelativeResize="0"/>
          <p:nvPr/>
        </p:nvPicPr>
        <p:blipFill rotWithShape="1">
          <a:blip r:embed="rId3">
            <a:alphaModFix/>
          </a:blip>
          <a:srcRect/>
          <a:stretch/>
        </p:blipFill>
        <p:spPr>
          <a:xfrm>
            <a:off x="274012" y="1762296"/>
            <a:ext cx="5911867" cy="307287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Questions?</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239" name="Shape 239"/>
          <p:cNvSpPr txBox="1">
            <a:spLocks noGrp="1"/>
          </p:cNvSpPr>
          <p:nvPr>
            <p:ph type="body" idx="1"/>
          </p:nvPr>
        </p:nvSpPr>
        <p:spPr>
          <a:xfrm>
            <a:off x="685799" y="1698171"/>
            <a:ext cx="10396883" cy="3984171"/>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0"/>
              </a:spcBef>
              <a:spcAft>
                <a:spcPts val="0"/>
              </a:spcAft>
              <a:buClr>
                <a:srgbClr val="74A2CD"/>
              </a:buClr>
              <a:buSzPct val="160000"/>
              <a:buFont typeface="Arial"/>
              <a:buChar char="•"/>
            </a:pPr>
            <a:r>
              <a:rPr lang="en-US" sz="2400" b="0" i="0" u="none" strike="noStrike" cap="none" dirty="0" smtClean="0">
                <a:solidFill>
                  <a:schemeClr val="dk1"/>
                </a:solidFill>
                <a:latin typeface="Arial" panose="020B0604020202020204" pitchFamily="34" charset="0"/>
                <a:cs typeface="Arial" panose="020B0604020202020204" pitchFamily="34" charset="0"/>
                <a:sym typeface="Impact"/>
              </a:rPr>
              <a:t>Paul Butler</a:t>
            </a:r>
          </a:p>
          <a:p>
            <a:pPr lvl="1" indent="-228600">
              <a:spcBef>
                <a:spcPts val="0"/>
              </a:spcBef>
              <a:buSzPct val="160000"/>
            </a:pPr>
            <a:r>
              <a:rPr lang="en-US" sz="2200" dirty="0" smtClean="0">
                <a:latin typeface="Arial" panose="020B0604020202020204" pitchFamily="34" charset="0"/>
                <a:cs typeface="Arial" panose="020B0604020202020204" pitchFamily="34" charset="0"/>
              </a:rPr>
              <a:t>IU OIS, Director for Administration &amp; Finance</a:t>
            </a:r>
          </a:p>
          <a:p>
            <a:pPr lvl="1" indent="-228600">
              <a:spcBef>
                <a:spcPts val="0"/>
              </a:spcBef>
              <a:buSzPct val="160000"/>
            </a:pPr>
            <a:r>
              <a:rPr lang="en-US" sz="2200" dirty="0" smtClean="0">
                <a:latin typeface="Arial" panose="020B0604020202020204" pitchFamily="34" charset="0"/>
                <a:cs typeface="Arial" panose="020B0604020202020204" pitchFamily="34" charset="0"/>
              </a:rPr>
              <a:t>Phone: 812-855-9073</a:t>
            </a:r>
          </a:p>
          <a:p>
            <a:pPr lvl="1" indent="-228600">
              <a:spcBef>
                <a:spcPts val="0"/>
              </a:spcBef>
              <a:buSzPct val="160000"/>
            </a:pPr>
            <a:r>
              <a:rPr lang="en-US" sz="2200" b="0" i="0" u="none" strike="noStrike" cap="none" dirty="0" smtClean="0">
                <a:solidFill>
                  <a:schemeClr val="dk1"/>
                </a:solidFill>
                <a:latin typeface="Arial" panose="020B0604020202020204" pitchFamily="34" charset="0"/>
                <a:cs typeface="Arial" panose="020B0604020202020204" pitchFamily="34" charset="0"/>
                <a:sym typeface="Impact"/>
              </a:rPr>
              <a:t>Email:  </a:t>
            </a:r>
            <a:r>
              <a:rPr lang="en-US" sz="2200" b="0" i="0" u="none" strike="noStrike" cap="none" dirty="0" smtClean="0">
                <a:solidFill>
                  <a:schemeClr val="dk1"/>
                </a:solidFill>
                <a:latin typeface="Arial" panose="020B0604020202020204" pitchFamily="34" charset="0"/>
                <a:cs typeface="Arial" panose="020B0604020202020204" pitchFamily="34" charset="0"/>
                <a:sym typeface="Impact"/>
                <a:hlinkClick r:id="rId3"/>
              </a:rPr>
              <a:t>pabutler@iu.edu</a:t>
            </a:r>
            <a:r>
              <a:rPr lang="en-US" sz="2200" b="0" i="0" u="none" strike="noStrike" cap="none" dirty="0" smtClean="0">
                <a:solidFill>
                  <a:schemeClr val="dk1"/>
                </a:solidFill>
                <a:latin typeface="Arial" panose="020B0604020202020204" pitchFamily="34" charset="0"/>
                <a:cs typeface="Arial" panose="020B0604020202020204" pitchFamily="34" charset="0"/>
                <a:sym typeface="Impact"/>
              </a:rPr>
              <a:t> </a:t>
            </a:r>
          </a:p>
          <a:p>
            <a:pPr marL="228600" marR="0" lvl="0" indent="-228600" algn="l" rtl="0">
              <a:lnSpc>
                <a:spcPct val="120000"/>
              </a:lnSpc>
              <a:spcBef>
                <a:spcPts val="0"/>
              </a:spcBef>
              <a:spcAft>
                <a:spcPts val="0"/>
              </a:spcAft>
              <a:buClr>
                <a:srgbClr val="74A2CD"/>
              </a:buClr>
              <a:buSzPct val="160000"/>
              <a:buFont typeface="Arial"/>
              <a:buChar char="•"/>
            </a:pPr>
            <a:endParaRPr lang="en-US" sz="2400" dirty="0" smtClean="0">
              <a:latin typeface="Arial" panose="020B0604020202020204" pitchFamily="34" charset="0"/>
              <a:cs typeface="Arial" panose="020B0604020202020204" pitchFamily="34" charset="0"/>
            </a:endParaRPr>
          </a:p>
          <a:p>
            <a:pPr marL="228600" marR="0" lvl="0" indent="-228600" algn="l" rtl="0">
              <a:lnSpc>
                <a:spcPct val="120000"/>
              </a:lnSpc>
              <a:spcBef>
                <a:spcPts val="0"/>
              </a:spcBef>
              <a:spcAft>
                <a:spcPts val="0"/>
              </a:spcAft>
              <a:buClr>
                <a:srgbClr val="74A2CD"/>
              </a:buClr>
              <a:buSzPct val="160000"/>
              <a:buFont typeface="Arial"/>
              <a:buChar char="•"/>
            </a:pPr>
            <a:r>
              <a:rPr lang="en-US" sz="2400" dirty="0" smtClean="0">
                <a:latin typeface="Arial" panose="020B0604020202020204" pitchFamily="34" charset="0"/>
                <a:cs typeface="Arial" panose="020B0604020202020204" pitchFamily="34" charset="0"/>
              </a:rPr>
              <a:t>Larry Phu</a:t>
            </a:r>
          </a:p>
          <a:p>
            <a:pPr lvl="1" indent="-228600">
              <a:spcBef>
                <a:spcPts val="0"/>
              </a:spcBef>
              <a:buSzPct val="160000"/>
            </a:pPr>
            <a:r>
              <a:rPr lang="en-US" sz="2200" b="0" i="0" u="none" strike="noStrike" cap="none" dirty="0" smtClean="0">
                <a:solidFill>
                  <a:schemeClr val="dk1"/>
                </a:solidFill>
                <a:latin typeface="Arial" panose="020B0604020202020204" pitchFamily="34" charset="0"/>
                <a:cs typeface="Arial" panose="020B0604020202020204" pitchFamily="34" charset="0"/>
                <a:sym typeface="Impact"/>
              </a:rPr>
              <a:t>UT Austin, Director of Financial &amp; Business Services</a:t>
            </a:r>
          </a:p>
          <a:p>
            <a:pPr lvl="1" indent="-228600">
              <a:spcBef>
                <a:spcPts val="0"/>
              </a:spcBef>
              <a:buSzPct val="160000"/>
            </a:pPr>
            <a:r>
              <a:rPr lang="en-US" sz="2200" dirty="0" smtClean="0">
                <a:latin typeface="Arial" panose="020B0604020202020204" pitchFamily="34" charset="0"/>
                <a:cs typeface="Arial" panose="020B0604020202020204" pitchFamily="34" charset="0"/>
              </a:rPr>
              <a:t>Phone: 512-471-2450</a:t>
            </a:r>
          </a:p>
          <a:p>
            <a:pPr lvl="1" indent="-228600">
              <a:spcBef>
                <a:spcPts val="0"/>
              </a:spcBef>
              <a:buSzPct val="160000"/>
            </a:pPr>
            <a:r>
              <a:rPr lang="en-US" sz="2200" b="0" i="0" u="none" strike="noStrike" cap="none" dirty="0" smtClean="0">
                <a:solidFill>
                  <a:schemeClr val="dk1"/>
                </a:solidFill>
                <a:latin typeface="Arial" panose="020B0604020202020204" pitchFamily="34" charset="0"/>
                <a:cs typeface="Arial" panose="020B0604020202020204" pitchFamily="34" charset="0"/>
                <a:sym typeface="Impact"/>
              </a:rPr>
              <a:t>Email: </a:t>
            </a:r>
            <a:r>
              <a:rPr lang="en-US" sz="2200" b="0" i="0" u="none" strike="noStrike" cap="none" dirty="0" smtClean="0">
                <a:solidFill>
                  <a:schemeClr val="dk1"/>
                </a:solidFill>
                <a:latin typeface="Arial" panose="020B0604020202020204" pitchFamily="34" charset="0"/>
                <a:cs typeface="Arial" panose="020B0604020202020204" pitchFamily="34" charset="0"/>
                <a:sym typeface="Impact"/>
                <a:hlinkClick r:id="rId4"/>
              </a:rPr>
              <a:t>Phu@austin.utexas.edu</a:t>
            </a:r>
            <a:r>
              <a:rPr lang="en-US" sz="2200" b="0" i="0" u="none" strike="noStrike" cap="none" dirty="0" smtClean="0">
                <a:solidFill>
                  <a:schemeClr val="dk1"/>
                </a:solidFill>
                <a:latin typeface="Arial" panose="020B0604020202020204" pitchFamily="34" charset="0"/>
                <a:cs typeface="Arial" panose="020B0604020202020204" pitchFamily="34" charset="0"/>
                <a:sym typeface="Impact"/>
              </a:rPr>
              <a:t> </a:t>
            </a:r>
          </a:p>
          <a:p>
            <a:pPr lvl="1" indent="-228600">
              <a:spcBef>
                <a:spcPts val="0"/>
              </a:spcBef>
              <a:buSzPct val="160000"/>
            </a:pPr>
            <a:endParaRPr lang="en-US" sz="2200" b="0" i="0" u="none" strike="noStrike" cap="none" dirty="0">
              <a:solidFill>
                <a:schemeClr val="dk1"/>
              </a:solidFill>
              <a:latin typeface="Arial" panose="020B0604020202020204" pitchFamily="34" charset="0"/>
              <a:cs typeface="Arial" panose="020B0604020202020204" pitchFamily="34" charset="0"/>
              <a:sym typeface="Impac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247" y="3161515"/>
            <a:ext cx="3453538" cy="2370325"/>
          </a:xfrm>
          <a:prstGeom prst="rect">
            <a:avLst/>
          </a:prstGeom>
        </p:spPr>
      </p:pic>
    </p:spTree>
    <p:extLst>
      <p:ext uri="{BB962C8B-B14F-4D97-AF65-F5344CB8AC3E}">
        <p14:creationId xmlns:p14="http://schemas.microsoft.com/office/powerpoint/2010/main" val="415806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Quick Facts- UT</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2" name="Shape 162"/>
          <p:cNvSpPr txBox="1">
            <a:spLocks noGrp="1"/>
          </p:cNvSpPr>
          <p:nvPr>
            <p:ph type="body" idx="1"/>
          </p:nvPr>
        </p:nvSpPr>
        <p:spPr>
          <a:xfrm>
            <a:off x="685800" y="2063396"/>
            <a:ext cx="10394707" cy="2217658"/>
          </a:xfrm>
          <a:prstGeom prst="rect">
            <a:avLst/>
          </a:prstGeom>
          <a:noFill/>
          <a:ln>
            <a:noFill/>
          </a:ln>
        </p:spPr>
        <p:txBody>
          <a:bodyPr wrap="square" lIns="91425" tIns="45700" rIns="91425" bIns="45700" anchor="ctr" anchorCtr="0">
            <a:noAutofit/>
          </a:bodyPr>
          <a:lstStyle/>
          <a:p>
            <a:pPr marL="0" marR="0" lvl="0" indent="0" algn="l" rtl="0">
              <a:lnSpc>
                <a:spcPct val="120000"/>
              </a:lnSpc>
              <a:spcBef>
                <a:spcPts val="0"/>
              </a:spcBef>
              <a:spcAft>
                <a:spcPts val="0"/>
              </a:spcAft>
              <a:buClr>
                <a:srgbClr val="74A2CD"/>
              </a:buClr>
              <a:buSzPct val="160000"/>
              <a:buNone/>
            </a:pP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p:txBody>
      </p:sp>
      <p:graphicFrame>
        <p:nvGraphicFramePr>
          <p:cNvPr id="4" name="Chart 3"/>
          <p:cNvGraphicFramePr>
            <a:graphicFrameLocks/>
          </p:cNvGraphicFramePr>
          <p:nvPr>
            <p:extLst>
              <p:ext uri="{D42A27DB-BD31-4B8C-83A1-F6EECF244321}">
                <p14:modId xmlns:p14="http://schemas.microsoft.com/office/powerpoint/2010/main" val="1556743790"/>
              </p:ext>
            </p:extLst>
          </p:nvPr>
        </p:nvGraphicFramePr>
        <p:xfrm>
          <a:off x="1305264" y="2063396"/>
          <a:ext cx="7794703" cy="3412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795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140677"/>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Quick Facts- UT</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pic>
        <p:nvPicPr>
          <p:cNvPr id="2" name="Picture 1"/>
          <p:cNvPicPr>
            <a:picLocks noChangeAspect="1"/>
          </p:cNvPicPr>
          <p:nvPr/>
        </p:nvPicPr>
        <p:blipFill>
          <a:blip r:embed="rId3"/>
          <a:stretch>
            <a:fillRect/>
          </a:stretch>
        </p:blipFill>
        <p:spPr>
          <a:xfrm>
            <a:off x="2228655" y="902943"/>
            <a:ext cx="7311172" cy="4528505"/>
          </a:xfrm>
          <a:prstGeom prst="rect">
            <a:avLst/>
          </a:prstGeom>
        </p:spPr>
      </p:pic>
    </p:spTree>
    <p:extLst>
      <p:ext uri="{BB962C8B-B14F-4D97-AF65-F5344CB8AC3E}">
        <p14:creationId xmlns:p14="http://schemas.microsoft.com/office/powerpoint/2010/main" val="44491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i="0" u="none" strike="noStrike" cap="none" dirty="0" smtClean="0">
                <a:solidFill>
                  <a:schemeClr val="accent1">
                    <a:lumMod val="60000"/>
                    <a:lumOff val="40000"/>
                  </a:schemeClr>
                </a:solidFill>
                <a:latin typeface="Arial" panose="020B0604020202020204" pitchFamily="34" charset="0"/>
                <a:cs typeface="Arial" panose="020B0604020202020204" pitchFamily="34" charset="0"/>
                <a:sym typeface="Impact"/>
              </a:rPr>
              <a:t>Quick Facts- UT</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2" name="Shape 162"/>
          <p:cNvSpPr txBox="1">
            <a:spLocks noGrp="1"/>
          </p:cNvSpPr>
          <p:nvPr>
            <p:ph type="body" idx="1"/>
          </p:nvPr>
        </p:nvSpPr>
        <p:spPr>
          <a:xfrm>
            <a:off x="685800" y="2063396"/>
            <a:ext cx="10394707" cy="2217658"/>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Applications FY 16-17: 15,546</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Revenues: $538,000 ($389,000, 72% passports, $149,000, 28% photos)</a:t>
            </a:r>
          </a:p>
          <a:p>
            <a:pPr marL="228600" marR="0" lvl="0" indent="-228600" algn="l" rtl="0">
              <a:lnSpc>
                <a:spcPct val="120000"/>
              </a:lnSpc>
              <a:spcBef>
                <a:spcPts val="1000"/>
              </a:spcBef>
              <a:spcAft>
                <a:spcPts val="0"/>
              </a:spcAft>
              <a:buClr>
                <a:srgbClr val="74A2CD"/>
              </a:buClr>
              <a:buSzPct val="160000"/>
              <a:buFont typeface="Arial"/>
              <a:buChar char="•"/>
            </a:pPr>
            <a:r>
              <a:rPr lang="en-US" dirty="0" smtClean="0">
                <a:latin typeface="Arial" panose="020B0604020202020204" pitchFamily="34" charset="0"/>
                <a:cs typeface="Arial" panose="020B0604020202020204" pitchFamily="34" charset="0"/>
              </a:rPr>
              <a:t>Expenses: $217,012</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spcAft>
                <a:spcPts val="0"/>
              </a:spcAft>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Net Income: $321,000</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a:p>
            <a:pPr marL="228600" marR="0" lvl="0" indent="-228600" algn="l" rtl="0">
              <a:lnSpc>
                <a:spcPct val="120000"/>
              </a:lnSpc>
              <a:spcBef>
                <a:spcPts val="1000"/>
              </a:spcBef>
              <a:buClr>
                <a:srgbClr val="74A2CD"/>
              </a:buClr>
              <a:buSzPct val="160000"/>
              <a:buFont typeface="Arial"/>
              <a:buChar char="•"/>
            </a:pPr>
            <a:r>
              <a:rPr lang="en-US" sz="2000" b="0" i="0" u="none" strike="noStrike" cap="none" dirty="0" smtClean="0">
                <a:solidFill>
                  <a:schemeClr val="dk1"/>
                </a:solidFill>
                <a:latin typeface="Arial" panose="020B0604020202020204" pitchFamily="34" charset="0"/>
                <a:cs typeface="Arial" panose="020B0604020202020204" pitchFamily="34" charset="0"/>
                <a:sym typeface="Impact"/>
              </a:rPr>
              <a:t>Staffing Model:  2-full-time; 3 part-time; 2 to 3 student workers</a:t>
            </a:r>
            <a:endParaRPr lang="en-US" sz="2000" b="0" i="0" u="none" strike="noStrike" cap="none" dirty="0">
              <a:solidFill>
                <a:schemeClr val="dk1"/>
              </a:solidFill>
              <a:latin typeface="Arial" panose="020B0604020202020204" pitchFamily="34" charset="0"/>
              <a:cs typeface="Arial" panose="020B0604020202020204" pitchFamily="34" charset="0"/>
              <a:sym typeface="Impact"/>
            </a:endParaRPr>
          </a:p>
        </p:txBody>
      </p:sp>
    </p:spTree>
    <p:extLst>
      <p:ext uri="{BB962C8B-B14F-4D97-AF65-F5344CB8AC3E}">
        <p14:creationId xmlns:p14="http://schemas.microsoft.com/office/powerpoint/2010/main" val="55372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685800"/>
            <a:ext cx="10396882"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Quick Facts- UT</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62" name="Shape 162"/>
          <p:cNvSpPr txBox="1">
            <a:spLocks noGrp="1"/>
          </p:cNvSpPr>
          <p:nvPr>
            <p:ph type="body" idx="1"/>
          </p:nvPr>
        </p:nvSpPr>
        <p:spPr>
          <a:xfrm>
            <a:off x="685800" y="1837764"/>
            <a:ext cx="10394707" cy="2217658"/>
          </a:xfrm>
          <a:prstGeom prst="rect">
            <a:avLst/>
          </a:prstGeom>
          <a:noFill/>
          <a:ln>
            <a:noFill/>
          </a:ln>
        </p:spPr>
        <p:txBody>
          <a:bodyPr wrap="square" lIns="91425" tIns="45700" rIns="91425" bIns="45700" anchor="ctr" anchorCtr="0">
            <a:noAutofit/>
          </a:bodyPr>
          <a:lstStyle/>
          <a:p>
            <a:pPr marL="0" marR="0" lvl="0" indent="0" algn="l" rtl="0">
              <a:lnSpc>
                <a:spcPct val="120000"/>
              </a:lnSpc>
              <a:spcBef>
                <a:spcPts val="1000"/>
              </a:spcBef>
              <a:spcAft>
                <a:spcPts val="0"/>
              </a:spcAft>
              <a:buClr>
                <a:srgbClr val="74A2CD"/>
              </a:buClr>
              <a:buSzPct val="160000"/>
              <a:buNone/>
            </a:pPr>
            <a:endParaRPr lang="en-US" dirty="0" smtClean="0">
              <a:latin typeface="Arial" panose="020B0604020202020204" pitchFamily="34" charset="0"/>
              <a:cs typeface="Arial" panose="020B0604020202020204" pitchFamily="34" charset="0"/>
            </a:endParaRPr>
          </a:p>
        </p:txBody>
      </p:sp>
      <p:graphicFrame>
        <p:nvGraphicFramePr>
          <p:cNvPr id="10" name="Chart 9"/>
          <p:cNvGraphicFramePr>
            <a:graphicFrameLocks noGrp="1"/>
          </p:cNvGraphicFramePr>
          <p:nvPr>
            <p:extLst>
              <p:ext uri="{D42A27DB-BD31-4B8C-83A1-F6EECF244321}">
                <p14:modId xmlns:p14="http://schemas.microsoft.com/office/powerpoint/2010/main" val="2742298453"/>
              </p:ext>
            </p:extLst>
          </p:nvPr>
        </p:nvGraphicFramePr>
        <p:xfrm>
          <a:off x="2070655" y="1648692"/>
          <a:ext cx="7431032" cy="401781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90646" y="1648692"/>
            <a:ext cx="3362179" cy="307777"/>
          </a:xfrm>
          <a:prstGeom prst="rect">
            <a:avLst/>
          </a:prstGeom>
          <a:noFill/>
        </p:spPr>
        <p:txBody>
          <a:bodyPr wrap="square" rtlCol="0">
            <a:spAutoFit/>
          </a:bodyPr>
          <a:lstStyle/>
          <a:p>
            <a:r>
              <a:rPr lang="en-US" b="1" dirty="0" smtClean="0"/>
              <a:t>Total Expenses</a:t>
            </a:r>
            <a:r>
              <a:rPr lang="en-US" dirty="0" smtClean="0"/>
              <a:t>: $</a:t>
            </a:r>
            <a:r>
              <a:rPr lang="en-US" b="1" dirty="0" smtClean="0"/>
              <a:t>217,000</a:t>
            </a:r>
            <a:endParaRPr lang="en-US" b="1" dirty="0"/>
          </a:p>
        </p:txBody>
      </p:sp>
    </p:spTree>
    <p:extLst>
      <p:ext uri="{BB962C8B-B14F-4D97-AF65-F5344CB8AC3E}">
        <p14:creationId xmlns:p14="http://schemas.microsoft.com/office/powerpoint/2010/main" val="128352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71964" y="325315"/>
            <a:ext cx="11232151"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Approvals</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75" name="Shape 175"/>
          <p:cNvSpPr txBox="1">
            <a:spLocks noGrp="1"/>
          </p:cNvSpPr>
          <p:nvPr>
            <p:ph type="body" idx="1"/>
          </p:nvPr>
        </p:nvSpPr>
        <p:spPr>
          <a:xfrm>
            <a:off x="3913375" y="1371600"/>
            <a:ext cx="7683678" cy="2180492"/>
          </a:xfrm>
          <a:prstGeom prst="rect">
            <a:avLst/>
          </a:prstGeom>
          <a:noFill/>
          <a:ln>
            <a:noFill/>
          </a:ln>
        </p:spPr>
        <p:txBody>
          <a:bodyPr wrap="square" lIns="91425" tIns="45700" rIns="91425" bIns="45700" anchor="ctr" anchorCtr="0">
            <a:noAutofit/>
          </a:bodyPr>
          <a:lstStyle/>
          <a:p>
            <a:pPr marL="228600" marR="0" lvl="0" indent="-228600" algn="l" rtl="0">
              <a:lnSpc>
                <a:spcPct val="120000"/>
              </a:lnSpc>
              <a:spcBef>
                <a:spcPts val="1000"/>
              </a:spcBef>
              <a:spcAft>
                <a:spcPts val="0"/>
              </a:spcAft>
              <a:buClr>
                <a:srgbClr val="74A2CD"/>
              </a:buClr>
              <a:buSzPct val="160000"/>
              <a:buFont typeface="Arial"/>
              <a:buNone/>
            </a:pPr>
            <a:endParaRPr sz="2000" b="0" i="0" u="none" strike="noStrike" cap="none" dirty="0">
              <a:solidFill>
                <a:schemeClr val="dk1"/>
              </a:solidFill>
              <a:latin typeface="Impact"/>
              <a:ea typeface="Impact"/>
              <a:cs typeface="Impact"/>
              <a:sym typeface="Impact"/>
            </a:endParaRPr>
          </a:p>
          <a:p>
            <a:pPr marL="228600" marR="0" lvl="0" indent="-228600" algn="l" rtl="0">
              <a:lnSpc>
                <a:spcPct val="120000"/>
              </a:lnSpc>
              <a:spcBef>
                <a:spcPts val="1000"/>
              </a:spcBef>
              <a:buClr>
                <a:srgbClr val="74A2CD"/>
              </a:buClr>
              <a:buSzPct val="160000"/>
              <a:buFont typeface="Arial"/>
              <a:buChar char="•"/>
            </a:pPr>
            <a:endParaRPr lang="en-US" sz="2000" b="0" i="0" u="none" strike="noStrike" cap="none" dirty="0" smtClean="0">
              <a:solidFill>
                <a:schemeClr val="tx1"/>
              </a:solidFill>
              <a:latin typeface="Arial" panose="020B0604020202020204" pitchFamily="34" charset="0"/>
              <a:cs typeface="Arial" panose="020B0604020202020204" pitchFamily="34" charset="0"/>
              <a:sym typeface="Impact"/>
            </a:endParaRPr>
          </a:p>
          <a:p>
            <a:pPr marL="203200" lvl="0" indent="0">
              <a:buNone/>
            </a:pPr>
            <a:endParaRPr lang="en-US" altLang="en-US" dirty="0">
              <a:cs typeface="Arial" panose="020B0604020202020204" pitchFamily="34" charset="0"/>
            </a:endParaRPr>
          </a:p>
          <a:p>
            <a:pPr marL="203200" lvl="0" indent="0">
              <a:buNone/>
            </a:pPr>
            <a:endParaRPr lang="en-US" altLang="en-US" sz="1800" b="1" dirty="0">
              <a:latin typeface="Arial" panose="020B0604020202020204" pitchFamily="34" charset="0"/>
              <a:cs typeface="Arial" panose="020B0604020202020204" pitchFamily="34" charset="0"/>
            </a:endParaRPr>
          </a:p>
          <a:p>
            <a:pPr marL="203200" lvl="0" indent="0">
              <a:buNone/>
            </a:pPr>
            <a:r>
              <a:rPr lang="en-US" altLang="en-US" sz="1800" b="1" dirty="0" smtClean="0">
                <a:latin typeface="Arial" panose="020B0604020202020204" pitchFamily="34" charset="0"/>
                <a:cs typeface="Arial" panose="020B0604020202020204" pitchFamily="34" charset="0"/>
              </a:rPr>
              <a:t>Approvals</a:t>
            </a:r>
            <a:endParaRPr lang="en-US" altLang="en-US" sz="1800" b="1"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Legal Affairs</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Accounting Office</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Budget Office</a:t>
            </a:r>
            <a:endParaRPr lang="en-US" b="1" i="0" u="none" strike="noStrike" cap="none" dirty="0" smtClean="0">
              <a:solidFill>
                <a:schemeClr val="dk1"/>
              </a:solidFill>
              <a:latin typeface="Arial" panose="020B0604020202020204" pitchFamily="34" charset="0"/>
              <a:cs typeface="Arial" panose="020B0604020202020204" pitchFamily="34" charset="0"/>
              <a:sym typeface="Impact"/>
            </a:endParaRPr>
          </a:p>
          <a:p>
            <a:pPr marL="0" indent="0">
              <a:buNone/>
            </a:pPr>
            <a:r>
              <a:rPr lang="en-US" sz="1800" b="1" dirty="0" smtClean="0">
                <a:latin typeface="Arial" panose="020B0604020202020204" pitchFamily="34" charset="0"/>
                <a:cs typeface="Arial" panose="020B0604020202020204" pitchFamily="34" charset="0"/>
              </a:rPr>
              <a:t>  State </a:t>
            </a:r>
            <a:r>
              <a:rPr lang="en-US" sz="1800" b="1" dirty="0">
                <a:latin typeface="Arial" panose="020B0604020202020204" pitchFamily="34" charset="0"/>
                <a:cs typeface="Arial" panose="020B0604020202020204" pitchFamily="34" charset="0"/>
              </a:rPr>
              <a:t>Department Requirements for Acceptance Facility </a:t>
            </a:r>
          </a:p>
          <a:p>
            <a:pPr lvl="1"/>
            <a:r>
              <a:rPr lang="en-US" sz="1600" dirty="0" smtClean="0">
                <a:latin typeface="Arial" panose="020B0604020202020204" pitchFamily="34" charset="0"/>
                <a:cs typeface="Arial" panose="020B0604020202020204" pitchFamily="34" charset="0"/>
              </a:rPr>
              <a:t> Public Sector Entity</a:t>
            </a:r>
          </a:p>
          <a:p>
            <a:pPr lvl="1"/>
            <a:r>
              <a:rPr lang="en-US" sz="1600" dirty="0" smtClean="0">
                <a:latin typeface="Arial" panose="020B0604020202020204" pitchFamily="34" charset="0"/>
                <a:cs typeface="Arial" panose="020B0604020202020204" pitchFamily="34" charset="0"/>
              </a:rPr>
              <a:t> Not </a:t>
            </a:r>
            <a:r>
              <a:rPr lang="en-US" sz="1600" dirty="0">
                <a:latin typeface="Arial" panose="020B0604020202020204" pitchFamily="34" charset="0"/>
                <a:cs typeface="Arial" panose="020B0604020202020204" pitchFamily="34" charset="0"/>
              </a:rPr>
              <a:t>managed by or directly affiliated with a private </a:t>
            </a:r>
            <a:r>
              <a:rPr lang="en-US" sz="1600" dirty="0" smtClean="0">
                <a:latin typeface="Arial" panose="020B0604020202020204" pitchFamily="34" charset="0"/>
                <a:cs typeface="Arial" panose="020B0604020202020204" pitchFamily="34" charset="0"/>
              </a:rPr>
              <a:t>entity</a:t>
            </a:r>
            <a:endParaRPr lang="en-US" sz="1600" dirty="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 Have </a:t>
            </a:r>
            <a:r>
              <a:rPr lang="en-US" sz="1600" dirty="0">
                <a:latin typeface="Arial" panose="020B0604020202020204" pitchFamily="34" charset="0"/>
                <a:cs typeface="Arial" panose="020B0604020202020204" pitchFamily="34" charset="0"/>
              </a:rPr>
              <a:t>the resources to take on passport acceptance duties.  </a:t>
            </a:r>
            <a:endParaRPr lang="en-US" sz="1600" dirty="0" smtClean="0">
              <a:latin typeface="Arial" panose="020B0604020202020204" pitchFamily="34" charset="0"/>
              <a:cs typeface="Arial" panose="020B0604020202020204" pitchFamily="34" charset="0"/>
            </a:endParaRPr>
          </a:p>
          <a:p>
            <a:pPr marL="228600" marR="0" lvl="0" indent="-228600" algn="l" rtl="0">
              <a:lnSpc>
                <a:spcPct val="120000"/>
              </a:lnSpc>
              <a:spcBef>
                <a:spcPts val="1000"/>
              </a:spcBef>
              <a:buClr>
                <a:srgbClr val="74A2CD"/>
              </a:buClr>
              <a:buSzPct val="160000"/>
              <a:buFont typeface="Arial"/>
              <a:buChar char="•"/>
            </a:pPr>
            <a:endParaRPr lang="en-US" dirty="0"/>
          </a:p>
        </p:txBody>
      </p:sp>
      <p:pic>
        <p:nvPicPr>
          <p:cNvPr id="176" name="Shape 176"/>
          <p:cNvPicPr preferRelativeResize="0"/>
          <p:nvPr/>
        </p:nvPicPr>
        <p:blipFill rotWithShape="1">
          <a:blip r:embed="rId3">
            <a:alphaModFix/>
          </a:blip>
          <a:srcRect/>
          <a:stretch/>
        </p:blipFill>
        <p:spPr>
          <a:xfrm>
            <a:off x="271964" y="2083776"/>
            <a:ext cx="3420920" cy="331967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75248" y="325315"/>
            <a:ext cx="11232151" cy="1151964"/>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buClr>
                <a:srgbClr val="74A2CD"/>
              </a:buClr>
              <a:buSzPct val="25000"/>
              <a:buFont typeface="Impact"/>
              <a:buNone/>
            </a:pPr>
            <a:r>
              <a:rPr lang="en-US" sz="3600" b="1" dirty="0" smtClean="0">
                <a:solidFill>
                  <a:schemeClr val="accent1">
                    <a:lumMod val="60000"/>
                    <a:lumOff val="40000"/>
                  </a:schemeClr>
                </a:solidFill>
                <a:latin typeface="Arial" panose="020B0604020202020204" pitchFamily="34" charset="0"/>
                <a:cs typeface="Arial" panose="020B0604020202020204" pitchFamily="34" charset="0"/>
              </a:rPr>
              <a:t>Approvals</a:t>
            </a:r>
            <a:endParaRPr lang="en-US" sz="3600" b="1" i="0" u="none" strike="noStrike" cap="none" dirty="0">
              <a:solidFill>
                <a:schemeClr val="accent1">
                  <a:lumMod val="60000"/>
                  <a:lumOff val="40000"/>
                </a:schemeClr>
              </a:solidFill>
              <a:latin typeface="Arial" panose="020B0604020202020204" pitchFamily="34" charset="0"/>
              <a:cs typeface="Arial" panose="020B0604020202020204" pitchFamily="34" charset="0"/>
              <a:sym typeface="Impact"/>
            </a:endParaRPr>
          </a:p>
        </p:txBody>
      </p:sp>
      <p:sp>
        <p:nvSpPr>
          <p:cNvPr id="175" name="Shape 175"/>
          <p:cNvSpPr txBox="1">
            <a:spLocks noGrp="1"/>
          </p:cNvSpPr>
          <p:nvPr>
            <p:ph type="body" idx="1"/>
          </p:nvPr>
        </p:nvSpPr>
        <p:spPr>
          <a:xfrm>
            <a:off x="3913375" y="1371600"/>
            <a:ext cx="7683678" cy="2866292"/>
          </a:xfrm>
          <a:prstGeom prst="rect">
            <a:avLst/>
          </a:prstGeom>
          <a:noFill/>
          <a:ln>
            <a:noFill/>
          </a:ln>
        </p:spPr>
        <p:txBody>
          <a:bodyPr wrap="square" lIns="91425" tIns="45700" rIns="91425" bIns="45700" anchor="ctr" anchorCtr="0">
            <a:noAutofit/>
          </a:bodyPr>
          <a:lstStyle/>
          <a:p>
            <a:pPr marL="0" marR="0" lvl="0" indent="0" algn="l" rtl="0">
              <a:lnSpc>
                <a:spcPct val="120000"/>
              </a:lnSpc>
              <a:spcBef>
                <a:spcPts val="1000"/>
              </a:spcBef>
              <a:buClr>
                <a:srgbClr val="74A2CD"/>
              </a:buClr>
              <a:buSzPct val="160000"/>
              <a:buNone/>
            </a:pPr>
            <a:endParaRPr lang="en-US" sz="2000" b="0" i="0" u="none" strike="noStrike" cap="none" dirty="0" smtClean="0">
              <a:solidFill>
                <a:schemeClr val="dk1"/>
              </a:solidFill>
              <a:latin typeface="Impact"/>
              <a:ea typeface="Impact"/>
              <a:cs typeface="Impact"/>
              <a:sym typeface="Impact"/>
            </a:endParaRPr>
          </a:p>
          <a:p>
            <a:pPr marL="203200" lvl="0" indent="0">
              <a:buNone/>
            </a:pPr>
            <a:r>
              <a:rPr lang="en-US" altLang="en-US" sz="1800" b="1" dirty="0" smtClean="0">
                <a:latin typeface="Arial" panose="020B0604020202020204" pitchFamily="34" charset="0"/>
                <a:cs typeface="Arial" panose="020B0604020202020204" pitchFamily="34" charset="0"/>
              </a:rPr>
              <a:t>State </a:t>
            </a:r>
            <a:r>
              <a:rPr lang="en-US" altLang="en-US" sz="1800" b="1" dirty="0">
                <a:latin typeface="Arial" panose="020B0604020202020204" pitchFamily="34" charset="0"/>
                <a:cs typeface="Arial" panose="020B0604020202020204" pitchFamily="34" charset="0"/>
              </a:rPr>
              <a:t>Dept. </a:t>
            </a:r>
            <a:r>
              <a:rPr lang="en-US" altLang="en-US" sz="1800" b="1" dirty="0" smtClean="0">
                <a:latin typeface="Arial" panose="020B0604020202020204" pitchFamily="34" charset="0"/>
                <a:cs typeface="Arial" panose="020B0604020202020204" pitchFamily="34" charset="0"/>
              </a:rPr>
              <a:t>requirements for Employees:</a:t>
            </a:r>
            <a:endParaRPr lang="en-US" altLang="en-US" sz="1800" b="1" dirty="0">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 US </a:t>
            </a:r>
            <a:r>
              <a:rPr lang="en-US" altLang="en-US" dirty="0">
                <a:latin typeface="Arial" panose="020B0604020202020204" pitchFamily="34" charset="0"/>
                <a:cs typeface="Arial" panose="020B0604020202020204" pitchFamily="34" charset="0"/>
              </a:rPr>
              <a:t>Citizen or national </a:t>
            </a:r>
          </a:p>
          <a:p>
            <a:pPr lvl="1"/>
            <a:r>
              <a:rPr lang="en-US" altLang="en-US" dirty="0" smtClean="0">
                <a:latin typeface="Arial" panose="020B0604020202020204" pitchFamily="34" charset="0"/>
                <a:cs typeface="Arial" panose="020B0604020202020204" pitchFamily="34" charset="0"/>
              </a:rPr>
              <a:t> Age </a:t>
            </a:r>
            <a:r>
              <a:rPr lang="en-US" altLang="en-US" dirty="0">
                <a:latin typeface="Arial" panose="020B0604020202020204" pitchFamily="34" charset="0"/>
                <a:cs typeface="Arial" panose="020B0604020202020204" pitchFamily="34" charset="0"/>
              </a:rPr>
              <a:t>18 or older</a:t>
            </a:r>
          </a:p>
          <a:p>
            <a:pPr lvl="1"/>
            <a:r>
              <a:rPr lang="en-US" altLang="en-US" dirty="0" smtClean="0">
                <a:latin typeface="Arial" panose="020B0604020202020204" pitchFamily="34" charset="0"/>
                <a:cs typeface="Arial" panose="020B0604020202020204" pitchFamily="34" charset="0"/>
              </a:rPr>
              <a:t> Permanent </a:t>
            </a:r>
            <a:r>
              <a:rPr lang="en-US" altLang="en-US" dirty="0">
                <a:latin typeface="Arial" panose="020B0604020202020204" pitchFamily="34" charset="0"/>
                <a:cs typeface="Arial" panose="020B0604020202020204" pitchFamily="34" charset="0"/>
              </a:rPr>
              <a:t>employee</a:t>
            </a:r>
          </a:p>
          <a:p>
            <a:pPr lvl="1"/>
            <a:r>
              <a:rPr lang="en-US" altLang="en-US" dirty="0" smtClean="0">
                <a:latin typeface="Arial" panose="020B0604020202020204" pitchFamily="34" charset="0"/>
                <a:cs typeface="Arial" panose="020B0604020202020204" pitchFamily="34" charset="0"/>
              </a:rPr>
              <a:t> No </a:t>
            </a:r>
            <a:r>
              <a:rPr lang="en-US" altLang="en-US" dirty="0">
                <a:latin typeface="Arial" panose="020B0604020202020204" pitchFamily="34" charset="0"/>
                <a:cs typeface="Arial" panose="020B0604020202020204" pitchFamily="34" charset="0"/>
              </a:rPr>
              <a:t>felony convictions, or misdemeanor convictions involving </a:t>
            </a:r>
            <a:r>
              <a:rPr lang="en-US" altLang="en-US" dirty="0" smtClean="0">
                <a:latin typeface="Arial" panose="020B0604020202020204" pitchFamily="34" charset="0"/>
                <a:cs typeface="Arial" panose="020B0604020202020204" pitchFamily="34" charset="0"/>
              </a:rPr>
              <a:t>    crimes </a:t>
            </a:r>
            <a:r>
              <a:rPr lang="en-US" altLang="en-US" dirty="0">
                <a:latin typeface="Arial" panose="020B0604020202020204" pitchFamily="34" charset="0"/>
                <a:cs typeface="Arial" panose="020B0604020202020204" pitchFamily="34" charset="0"/>
              </a:rPr>
              <a:t>of moral turpitude or crimes against public </a:t>
            </a:r>
            <a:r>
              <a:rPr lang="en-US" altLang="en-US" dirty="0" smtClean="0">
                <a:latin typeface="Arial" panose="020B0604020202020204" pitchFamily="34" charset="0"/>
                <a:cs typeface="Arial" panose="020B0604020202020204" pitchFamily="34" charset="0"/>
              </a:rPr>
              <a:t>trust</a:t>
            </a:r>
          </a:p>
          <a:p>
            <a:pPr lvl="1"/>
            <a:r>
              <a:rPr lang="en-US" altLang="en-US" dirty="0" smtClean="0">
                <a:latin typeface="Arial" panose="020B0604020202020204" pitchFamily="34" charset="0"/>
                <a:cs typeface="Arial" panose="020B0604020202020204" pitchFamily="34" charset="0"/>
              </a:rPr>
              <a:t> Cannot also process identity documents</a:t>
            </a:r>
            <a:endParaRPr lang="en-US" altLang="en-US" dirty="0">
              <a:latin typeface="Arial" panose="020B0604020202020204" pitchFamily="34" charset="0"/>
              <a:cs typeface="Arial" panose="020B0604020202020204" pitchFamily="34" charset="0"/>
            </a:endParaRPr>
          </a:p>
          <a:p>
            <a:pPr marL="228600" marR="0" lvl="0" indent="-228600" algn="l" rtl="0">
              <a:lnSpc>
                <a:spcPct val="120000"/>
              </a:lnSpc>
              <a:spcBef>
                <a:spcPts val="1000"/>
              </a:spcBef>
              <a:buClr>
                <a:srgbClr val="74A2CD"/>
              </a:buClr>
              <a:buSzPct val="160000"/>
              <a:buFont typeface="Arial"/>
              <a:buChar char="•"/>
            </a:pPr>
            <a:endParaRPr lang="en-US" dirty="0"/>
          </a:p>
        </p:txBody>
      </p:sp>
      <p:pic>
        <p:nvPicPr>
          <p:cNvPr id="176" name="Shape 176"/>
          <p:cNvPicPr preferRelativeResize="0"/>
          <p:nvPr/>
        </p:nvPicPr>
        <p:blipFill>
          <a:blip r:embed="rId3">
            <a:extLst>
              <a:ext uri="{28A0092B-C50C-407E-A947-70E740481C1C}">
                <a14:useLocalDpi xmlns:a14="http://schemas.microsoft.com/office/drawing/2010/main" val="0"/>
              </a:ext>
            </a:extLst>
          </a:blip>
          <a:stretch>
            <a:fillRect/>
          </a:stretch>
        </p:blipFill>
        <p:spPr>
          <a:xfrm>
            <a:off x="175248" y="2564071"/>
            <a:ext cx="4220905" cy="2720106"/>
          </a:xfrm>
          <a:prstGeom prst="rect">
            <a:avLst/>
          </a:prstGeom>
          <a:noFill/>
          <a:ln>
            <a:noFill/>
          </a:ln>
        </p:spPr>
      </p:pic>
    </p:spTree>
    <p:extLst>
      <p:ext uri="{BB962C8B-B14F-4D97-AF65-F5344CB8AC3E}">
        <p14:creationId xmlns:p14="http://schemas.microsoft.com/office/powerpoint/2010/main" val="125645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in Event">
    <a:dk1>
      <a:srgbClr val="000000"/>
    </a:dk1>
    <a:lt1>
      <a:srgbClr val="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in Event">
    <a:dk1>
      <a:srgbClr val="000000"/>
    </a:dk1>
    <a:lt1>
      <a:srgbClr val="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themeOverride>
</file>

<file path=ppt/theme/themeOverride4.xml><?xml version="1.0" encoding="utf-8"?>
<a:themeOverride xmlns:a="http://schemas.openxmlformats.org/drawingml/2006/main">
  <a:clrScheme name="Main Event">
    <a:dk1>
      <a:srgbClr val="000000"/>
    </a:dk1>
    <a:lt1>
      <a:srgbClr val="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themeOverride>
</file>

<file path=ppt/theme/themeOverride5.xml><?xml version="1.0" encoding="utf-8"?>
<a:themeOverride xmlns:a="http://schemas.openxmlformats.org/drawingml/2006/main">
  <a:clrScheme name="Main Event">
    <a:dk1>
      <a:srgbClr val="000000"/>
    </a:dk1>
    <a:lt1>
      <a:srgbClr val="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966</TotalTime>
  <Words>1618</Words>
  <Application>Microsoft Office PowerPoint</Application>
  <PresentationFormat>Widescreen</PresentationFormat>
  <Paragraphs>376</Paragraphs>
  <Slides>33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Gothic</vt:lpstr>
      <vt:lpstr>Impact</vt:lpstr>
      <vt:lpstr>Main Event</vt:lpstr>
      <vt:lpstr>HOW TO MAKE MONEY OPENING A PASSPORT OFFICE</vt:lpstr>
      <vt:lpstr>Overview</vt:lpstr>
      <vt:lpstr>Quick Facts- IU</vt:lpstr>
      <vt:lpstr>Quick Facts- UT</vt:lpstr>
      <vt:lpstr>Quick Facts- UT</vt:lpstr>
      <vt:lpstr>Quick Facts- UT</vt:lpstr>
      <vt:lpstr>Quick Facts- UT</vt:lpstr>
      <vt:lpstr>Approvals</vt:lpstr>
      <vt:lpstr>Approvals</vt:lpstr>
      <vt:lpstr>Business plan</vt:lpstr>
      <vt:lpstr>Review other University Passport Offices 2007-2008 </vt:lpstr>
      <vt:lpstr>Financial Forecasting-UT</vt:lpstr>
      <vt:lpstr>Financial  Forecasting-UT</vt:lpstr>
      <vt:lpstr>Financial  Forecasting-UT</vt:lpstr>
      <vt:lpstr>Financial Forecasting-IU</vt:lpstr>
      <vt:lpstr>Financial Forecasting-IU</vt:lpstr>
      <vt:lpstr>Financial Forecasting-IU</vt:lpstr>
      <vt:lpstr>Staffing-UT</vt:lpstr>
      <vt:lpstr>Staffing</vt:lpstr>
      <vt:lpstr>Staffing</vt:lpstr>
      <vt:lpstr>Staffing-IU</vt:lpstr>
      <vt:lpstr>Staffing-IU</vt:lpstr>
      <vt:lpstr>Market Size</vt:lpstr>
      <vt:lpstr>Customer Segments</vt:lpstr>
      <vt:lpstr>UT Segment Marketing</vt:lpstr>
      <vt:lpstr>Non-UT Segment Marketing</vt:lpstr>
      <vt:lpstr>Marketing and Promotion</vt:lpstr>
      <vt:lpstr>Marketing and Promotion</vt:lpstr>
      <vt:lpstr>Logistics</vt:lpstr>
      <vt:lpstr>Customer Service</vt:lpstr>
      <vt:lpstr>Benefits</vt:lpstr>
      <vt:lpstr>Challenges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MONEY OPENING A PASSPORT OFFICE</dc:title>
  <dc:creator>Phu, Larry</dc:creator>
  <cp:lastModifiedBy>Phu, Larry</cp:lastModifiedBy>
  <cp:revision>107</cp:revision>
  <dcterms:modified xsi:type="dcterms:W3CDTF">2017-10-05T03:28:14Z</dcterms:modified>
</cp:coreProperties>
</file>