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14"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941" autoAdjust="0"/>
  </p:normalViewPr>
  <p:slideViewPr>
    <p:cSldViewPr>
      <p:cViewPr varScale="1">
        <p:scale>
          <a:sx n="102" d="100"/>
          <a:sy n="102" d="100"/>
        </p:scale>
        <p:origin x="-2632"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FE861C-486B-4E18-A0E9-A790238A915C}" type="datetimeFigureOut">
              <a:rPr lang="en-US" smtClean="0"/>
              <a:t>10/25/16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811066-0135-4CAA-8AD4-89A97190AC00}" type="slidenum">
              <a:rPr lang="en-US" smtClean="0"/>
              <a:t>‹#›</a:t>
            </a:fld>
            <a:endParaRPr lang="en-US"/>
          </a:p>
        </p:txBody>
      </p:sp>
    </p:spTree>
    <p:extLst>
      <p:ext uri="{BB962C8B-B14F-4D97-AF65-F5344CB8AC3E}">
        <p14:creationId xmlns:p14="http://schemas.microsoft.com/office/powerpoint/2010/main" val="3532866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811066-0135-4CAA-8AD4-89A97190AC00}" type="slidenum">
              <a:rPr lang="en-US" smtClean="0"/>
              <a:t>1</a:t>
            </a:fld>
            <a:endParaRPr lang="en-US"/>
          </a:p>
        </p:txBody>
      </p:sp>
    </p:spTree>
    <p:extLst>
      <p:ext uri="{BB962C8B-B14F-4D97-AF65-F5344CB8AC3E}">
        <p14:creationId xmlns:p14="http://schemas.microsoft.com/office/powerpoint/2010/main" val="23796077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Audience what their background</a:t>
            </a:r>
            <a:r>
              <a:rPr lang="en-US" baseline="0" dirty="0"/>
              <a:t> is</a:t>
            </a:r>
            <a:endParaRPr lang="en-US" dirty="0"/>
          </a:p>
        </p:txBody>
      </p:sp>
      <p:sp>
        <p:nvSpPr>
          <p:cNvPr id="4" name="Slide Number Placeholder 3"/>
          <p:cNvSpPr>
            <a:spLocks noGrp="1"/>
          </p:cNvSpPr>
          <p:nvPr>
            <p:ph type="sldNum" sz="quarter" idx="10"/>
          </p:nvPr>
        </p:nvSpPr>
        <p:spPr/>
        <p:txBody>
          <a:bodyPr/>
          <a:lstStyle/>
          <a:p>
            <a:fld id="{DF811066-0135-4CAA-8AD4-89A97190AC00}" type="slidenum">
              <a:rPr lang="en-US" smtClean="0"/>
              <a:t>3</a:t>
            </a:fld>
            <a:endParaRPr lang="en-US"/>
          </a:p>
        </p:txBody>
      </p:sp>
    </p:spTree>
    <p:extLst>
      <p:ext uri="{BB962C8B-B14F-4D97-AF65-F5344CB8AC3E}">
        <p14:creationId xmlns:p14="http://schemas.microsoft.com/office/powerpoint/2010/main" val="887063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a:t>How</a:t>
            </a:r>
            <a:r>
              <a:rPr lang="en-US" baseline="0" dirty="0"/>
              <a:t> they work-</a:t>
            </a:r>
          </a:p>
          <a:p>
            <a:r>
              <a:rPr lang="en-US" baseline="0" dirty="0"/>
              <a:t>Travel agent reserves number of seats requested by school. Airline confirms, and price is locked in when deposit is made. Generally a $200 deposit. There is a Drop Date where we can drop held seats without penalty of paying deposit. Then time frame that we can drop seats or cancel flight but we’d owe deposit. Deviation deadlines generally come next (if allowed). Then final ticket deadline where airline needs names, DOB, passport number of all travelers. Generally group size is minimum of 10, sometimes there is a utilization percentage allowed to drop below.</a:t>
            </a:r>
          </a:p>
          <a:p>
            <a:endParaRPr lang="en-US" dirty="0"/>
          </a:p>
          <a:p>
            <a:r>
              <a:rPr lang="en-US" dirty="0"/>
              <a:t>LAC- for LAC programs we generally work with local travel agent-</a:t>
            </a:r>
            <a:r>
              <a:rPr lang="en-US" baseline="0" dirty="0"/>
              <a:t> Village Travel. Some providers will build in flights- case-by-case</a:t>
            </a:r>
          </a:p>
          <a:p>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 Booking group flights- ask Travel agent to find options based on dates and number of seats needed to hold. Pay attention to flight itinerary and pricing. Ideally 1-stop or less and enough time for layovers- thinking about moving a group through airport- immigration &amp; customs might happen during layover. Sometimes confirm with leader that flight works. Sometimes confirm with onsite partner to be sure they can meet the group at arrival time. Sometimes we wait to hold seats if flights are pricing really high. We will go back and check before we finalize program Cost of Participation if cost has come down or if there are any better options. Ongoing dialogue with travel agent- important to have a good relationship!</a:t>
            </a:r>
          </a:p>
          <a:p>
            <a:endParaRPr lang="en-US" baseline="0" dirty="0"/>
          </a:p>
          <a:p>
            <a:r>
              <a:rPr lang="en-US" baseline="0" dirty="0"/>
              <a:t>-advantage is that if something happens to the flight, they travel agent/airline must rebook all students together. Students arrive together. Not having to worry about students arriving at various time, various locations, or getting there late- and if group moves on from arrival city right away- student is even more delayed.</a:t>
            </a:r>
          </a:p>
          <a:p>
            <a:r>
              <a:rPr lang="en-US" baseline="0" dirty="0"/>
              <a:t>-If leader or students deviate on return- confirm deviations are allowed, and then have student/leader work directly with the travel agent</a:t>
            </a:r>
          </a:p>
          <a:p>
            <a:endParaRPr lang="en-US" baseline="0" dirty="0"/>
          </a:p>
          <a:p>
            <a:r>
              <a:rPr lang="en-US" baseline="0" dirty="0"/>
              <a:t>-Deadlines of deposits and/or ticketing dates can drive application and confirmation deadlines for some programs</a:t>
            </a:r>
          </a:p>
        </p:txBody>
      </p:sp>
      <p:sp>
        <p:nvSpPr>
          <p:cNvPr id="4" name="Slide Number Placeholder 3"/>
          <p:cNvSpPr>
            <a:spLocks noGrp="1"/>
          </p:cNvSpPr>
          <p:nvPr>
            <p:ph type="sldNum" sz="quarter" idx="10"/>
          </p:nvPr>
        </p:nvSpPr>
        <p:spPr/>
        <p:txBody>
          <a:bodyPr/>
          <a:lstStyle/>
          <a:p>
            <a:fld id="{DF811066-0135-4CAA-8AD4-89A97190AC00}" type="slidenum">
              <a:rPr lang="en-US" smtClean="0"/>
              <a:t>4</a:t>
            </a:fld>
            <a:endParaRPr lang="en-US"/>
          </a:p>
        </p:txBody>
      </p:sp>
    </p:spTree>
    <p:extLst>
      <p:ext uri="{BB962C8B-B14F-4D97-AF65-F5344CB8AC3E}">
        <p14:creationId xmlns:p14="http://schemas.microsoft.com/office/powerpoint/2010/main" val="3860548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ISU experience;</a:t>
            </a:r>
            <a:r>
              <a:rPr lang="en-US" baseline="0" dirty="0"/>
              <a:t> talk about booking flights for students; triumphs (students get better ticket, didn’t have to pay until Finaid was released) and pitfalls (incorrectly booked flights lead to angry parents, took up lots of staff time, rebooking deviations a bit problematic) and what we do currently</a:t>
            </a:r>
          </a:p>
          <a:p>
            <a:endParaRPr lang="en-US" baseline="0" dirty="0"/>
          </a:p>
          <a:p>
            <a:r>
              <a:rPr lang="en-US" baseline="0" dirty="0"/>
              <a:t>LAC Seminar Series programs- LAC manages and holds financial risk almost always use group flights. We do designated flights for a few of our volunteer programs- pick a flight and have students purchase directly through travel agent. Not charged to their students account/flight cost is posted separately from program Cost of Participation. </a:t>
            </a:r>
          </a:p>
          <a:p>
            <a:r>
              <a:rPr lang="en-US" baseline="0" dirty="0"/>
              <a:t>Programs that run out of departments/colleges- they hold financial risk- do a variety of things with flights- group flights, designated, or totally on own. We advise on best practices but ultimately up to leader.</a:t>
            </a:r>
          </a:p>
          <a:p>
            <a:endParaRPr lang="en-US" baseline="0" dirty="0"/>
          </a:p>
          <a:p>
            <a:r>
              <a:rPr lang="en-US" baseline="0" dirty="0"/>
              <a:t>UMN-Morris programs- sometimes leaders want individual flights so students can find cheaper prices- high financial need, but flip side, they need to find that money upfront, verses going through student account and using </a:t>
            </a:r>
            <a:r>
              <a:rPr lang="en-US" baseline="0"/>
              <a:t>financial aid.</a:t>
            </a:r>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DF811066-0135-4CAA-8AD4-89A97190AC00}" type="slidenum">
              <a:rPr lang="en-US" smtClean="0"/>
              <a:t>5</a:t>
            </a:fld>
            <a:endParaRPr lang="en-US"/>
          </a:p>
        </p:txBody>
      </p:sp>
    </p:spTree>
    <p:extLst>
      <p:ext uri="{BB962C8B-B14F-4D97-AF65-F5344CB8AC3E}">
        <p14:creationId xmlns:p14="http://schemas.microsoft.com/office/powerpoint/2010/main" val="2209380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8102BAB4-8B8D-41DD-85C7-81A0CA962007}" type="datetimeFigureOut">
              <a:rPr lang="en-US" smtClean="0"/>
              <a:t>10/25/16</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B044824F-EBE0-443F-8A8F-F64816AF04DC}" type="slidenum">
              <a:rPr lang="en-US" smtClean="0"/>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843449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02BAB4-8B8D-41DD-85C7-81A0CA962007}" type="datetimeFigureOut">
              <a:rPr lang="en-US" smtClean="0"/>
              <a:t>10/25/16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44824F-EBE0-443F-8A8F-F64816AF04DC}" type="slidenum">
              <a:rPr lang="en-US" smtClean="0"/>
              <a:t>‹#›</a:t>
            </a:fld>
            <a:endParaRPr lang="en-US"/>
          </a:p>
        </p:txBody>
      </p:sp>
    </p:spTree>
    <p:extLst>
      <p:ext uri="{BB962C8B-B14F-4D97-AF65-F5344CB8AC3E}">
        <p14:creationId xmlns:p14="http://schemas.microsoft.com/office/powerpoint/2010/main" val="1554894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02BAB4-8B8D-41DD-85C7-81A0CA962007}" type="datetimeFigureOut">
              <a:rPr lang="en-US" smtClean="0"/>
              <a:t>10/25/16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824F-EBE0-443F-8A8F-F64816AF04DC}" type="slidenum">
              <a:rPr lang="en-US" smtClean="0"/>
              <a:t>‹#›</a:t>
            </a:fld>
            <a:endParaRPr lang="en-US"/>
          </a:p>
        </p:txBody>
      </p:sp>
    </p:spTree>
    <p:extLst>
      <p:ext uri="{BB962C8B-B14F-4D97-AF65-F5344CB8AC3E}">
        <p14:creationId xmlns:p14="http://schemas.microsoft.com/office/powerpoint/2010/main" val="31278928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02BAB4-8B8D-41DD-85C7-81A0CA962007}" type="datetimeFigureOut">
              <a:rPr lang="en-US" smtClean="0"/>
              <a:t>10/25/16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824F-EBE0-443F-8A8F-F64816AF04DC}" type="slidenum">
              <a:rPr lang="en-US" smtClean="0"/>
              <a:t>‹#›</a:t>
            </a:fld>
            <a:endParaRPr lang="en-US"/>
          </a:p>
        </p:txBody>
      </p:sp>
    </p:spTree>
    <p:extLst>
      <p:ext uri="{BB962C8B-B14F-4D97-AF65-F5344CB8AC3E}">
        <p14:creationId xmlns:p14="http://schemas.microsoft.com/office/powerpoint/2010/main" val="26732856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02BAB4-8B8D-41DD-85C7-81A0CA962007}" type="datetimeFigureOut">
              <a:rPr lang="en-US" smtClean="0"/>
              <a:t>10/25/16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824F-EBE0-443F-8A8F-F64816AF04DC}" type="slidenum">
              <a:rPr lang="en-US" smtClean="0"/>
              <a:t>‹#›</a:t>
            </a:fld>
            <a:endParaRPr lang="en-US"/>
          </a:p>
        </p:txBody>
      </p:sp>
    </p:spTree>
    <p:extLst>
      <p:ext uri="{BB962C8B-B14F-4D97-AF65-F5344CB8AC3E}">
        <p14:creationId xmlns:p14="http://schemas.microsoft.com/office/powerpoint/2010/main" val="23343979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02BAB4-8B8D-41DD-85C7-81A0CA962007}" type="datetimeFigureOut">
              <a:rPr lang="en-US" smtClean="0"/>
              <a:t>10/25/16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824F-EBE0-443F-8A8F-F64816AF04DC}" type="slidenum">
              <a:rPr lang="en-US" smtClean="0"/>
              <a:t>‹#›</a:t>
            </a:fld>
            <a:endParaRPr lang="en-US"/>
          </a:p>
        </p:txBody>
      </p:sp>
    </p:spTree>
    <p:extLst>
      <p:ext uri="{BB962C8B-B14F-4D97-AF65-F5344CB8AC3E}">
        <p14:creationId xmlns:p14="http://schemas.microsoft.com/office/powerpoint/2010/main" val="1501137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02BAB4-8B8D-41DD-85C7-81A0CA962007}" type="datetimeFigureOut">
              <a:rPr lang="en-US" smtClean="0"/>
              <a:t>10/25/16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824F-EBE0-443F-8A8F-F64816AF04DC}" type="slidenum">
              <a:rPr lang="en-US" smtClean="0"/>
              <a:t>‹#›</a:t>
            </a:fld>
            <a:endParaRPr lang="en-US"/>
          </a:p>
        </p:txBody>
      </p:sp>
    </p:spTree>
    <p:extLst>
      <p:ext uri="{BB962C8B-B14F-4D97-AF65-F5344CB8AC3E}">
        <p14:creationId xmlns:p14="http://schemas.microsoft.com/office/powerpoint/2010/main" val="27596642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02BAB4-8B8D-41DD-85C7-81A0CA962007}" type="datetimeFigureOut">
              <a:rPr lang="en-US" smtClean="0"/>
              <a:t>10/25/16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824F-EBE0-443F-8A8F-F64816AF04DC}" type="slidenum">
              <a:rPr lang="en-US" smtClean="0"/>
              <a:t>‹#›</a:t>
            </a:fld>
            <a:endParaRPr lang="en-US"/>
          </a:p>
        </p:txBody>
      </p:sp>
    </p:spTree>
    <p:extLst>
      <p:ext uri="{BB962C8B-B14F-4D97-AF65-F5344CB8AC3E}">
        <p14:creationId xmlns:p14="http://schemas.microsoft.com/office/powerpoint/2010/main" val="25518572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02BAB4-8B8D-41DD-85C7-81A0CA962007}" type="datetimeFigureOut">
              <a:rPr lang="en-US" smtClean="0"/>
              <a:t>10/25/16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824F-EBE0-443F-8A8F-F64816AF04DC}" type="slidenum">
              <a:rPr lang="en-US" smtClean="0"/>
              <a:t>‹#›</a:t>
            </a:fld>
            <a:endParaRPr lang="en-US"/>
          </a:p>
        </p:txBody>
      </p:sp>
    </p:spTree>
    <p:extLst>
      <p:ext uri="{BB962C8B-B14F-4D97-AF65-F5344CB8AC3E}">
        <p14:creationId xmlns:p14="http://schemas.microsoft.com/office/powerpoint/2010/main" val="4009720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8102BAB4-8B8D-41DD-85C7-81A0CA962007}" type="datetimeFigureOut">
              <a:rPr lang="en-US" smtClean="0"/>
              <a:t>10/25/16</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B044824F-EBE0-443F-8A8F-F64816AF04DC}" type="slidenum">
              <a:rPr lang="en-US" smtClean="0"/>
              <a:t>‹#›</a:t>
            </a:fld>
            <a:endParaRPr lang="en-US"/>
          </a:p>
        </p:txBody>
      </p:sp>
    </p:spTree>
    <p:extLst>
      <p:ext uri="{BB962C8B-B14F-4D97-AF65-F5344CB8AC3E}">
        <p14:creationId xmlns:p14="http://schemas.microsoft.com/office/powerpoint/2010/main" val="3915547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02BAB4-8B8D-41DD-85C7-81A0CA962007}" type="datetimeFigureOut">
              <a:rPr lang="en-US" smtClean="0"/>
              <a:t>10/25/16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B044824F-EBE0-443F-8A8F-F64816AF04DC}" type="slidenum">
              <a:rPr lang="en-US" smtClean="0"/>
              <a:t>‹#›</a:t>
            </a:fld>
            <a:endParaRPr lang="en-US"/>
          </a:p>
        </p:txBody>
      </p:sp>
    </p:spTree>
    <p:extLst>
      <p:ext uri="{BB962C8B-B14F-4D97-AF65-F5344CB8AC3E}">
        <p14:creationId xmlns:p14="http://schemas.microsoft.com/office/powerpoint/2010/main" val="1265954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102BAB4-8B8D-41DD-85C7-81A0CA962007}" type="datetimeFigureOut">
              <a:rPr lang="en-US" smtClean="0"/>
              <a:t>10/25/16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44824F-EBE0-443F-8A8F-F64816AF04DC}" type="slidenum">
              <a:rPr lang="en-US" smtClean="0"/>
              <a:t>‹#›</a:t>
            </a:fld>
            <a:endParaRPr lang="en-US"/>
          </a:p>
        </p:txBody>
      </p:sp>
    </p:spTree>
    <p:extLst>
      <p:ext uri="{BB962C8B-B14F-4D97-AF65-F5344CB8AC3E}">
        <p14:creationId xmlns:p14="http://schemas.microsoft.com/office/powerpoint/2010/main" val="2860703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102BAB4-8B8D-41DD-85C7-81A0CA962007}" type="datetimeFigureOut">
              <a:rPr lang="en-US" smtClean="0"/>
              <a:t>10/25/16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44824F-EBE0-443F-8A8F-F64816AF04DC}" type="slidenum">
              <a:rPr lang="en-US" smtClean="0"/>
              <a:t>‹#›</a:t>
            </a:fld>
            <a:endParaRPr lang="en-US"/>
          </a:p>
        </p:txBody>
      </p:sp>
    </p:spTree>
    <p:extLst>
      <p:ext uri="{BB962C8B-B14F-4D97-AF65-F5344CB8AC3E}">
        <p14:creationId xmlns:p14="http://schemas.microsoft.com/office/powerpoint/2010/main" val="263236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02BAB4-8B8D-41DD-85C7-81A0CA962007}" type="datetimeFigureOut">
              <a:rPr lang="en-US" smtClean="0"/>
              <a:t>10/25/16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44824F-EBE0-443F-8A8F-F64816AF04DC}" type="slidenum">
              <a:rPr lang="en-US" smtClean="0"/>
              <a:t>‹#›</a:t>
            </a:fld>
            <a:endParaRPr lang="en-US"/>
          </a:p>
        </p:txBody>
      </p:sp>
    </p:spTree>
    <p:extLst>
      <p:ext uri="{BB962C8B-B14F-4D97-AF65-F5344CB8AC3E}">
        <p14:creationId xmlns:p14="http://schemas.microsoft.com/office/powerpoint/2010/main" val="3199714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02BAB4-8B8D-41DD-85C7-81A0CA962007}" type="datetimeFigureOut">
              <a:rPr lang="en-US" smtClean="0"/>
              <a:t>10/25/16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44824F-EBE0-443F-8A8F-F64816AF04DC}" type="slidenum">
              <a:rPr lang="en-US" smtClean="0"/>
              <a:t>‹#›</a:t>
            </a:fld>
            <a:endParaRPr lang="en-US"/>
          </a:p>
        </p:txBody>
      </p:sp>
    </p:spTree>
    <p:extLst>
      <p:ext uri="{BB962C8B-B14F-4D97-AF65-F5344CB8AC3E}">
        <p14:creationId xmlns:p14="http://schemas.microsoft.com/office/powerpoint/2010/main" val="525605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02BAB4-8B8D-41DD-85C7-81A0CA962007}" type="datetimeFigureOut">
              <a:rPr lang="en-US" smtClean="0"/>
              <a:t>10/25/16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44824F-EBE0-443F-8A8F-F64816AF04DC}" type="slidenum">
              <a:rPr lang="en-US" smtClean="0"/>
              <a:t>‹#›</a:t>
            </a:fld>
            <a:endParaRPr lang="en-US"/>
          </a:p>
        </p:txBody>
      </p:sp>
    </p:spTree>
    <p:extLst>
      <p:ext uri="{BB962C8B-B14F-4D97-AF65-F5344CB8AC3E}">
        <p14:creationId xmlns:p14="http://schemas.microsoft.com/office/powerpoint/2010/main" val="3512384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02BAB4-8B8D-41DD-85C7-81A0CA962007}" type="datetimeFigureOut">
              <a:rPr lang="en-US" smtClean="0"/>
              <a:t>10/25/16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44824F-EBE0-443F-8A8F-F64816AF04DC}" type="slidenum">
              <a:rPr lang="en-US" smtClean="0"/>
              <a:t>‹#›</a:t>
            </a:fld>
            <a:endParaRPr lang="en-US"/>
          </a:p>
        </p:txBody>
      </p:sp>
    </p:spTree>
    <p:extLst>
      <p:ext uri="{BB962C8B-B14F-4D97-AF65-F5344CB8AC3E}">
        <p14:creationId xmlns:p14="http://schemas.microsoft.com/office/powerpoint/2010/main" val="23746497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102BAB4-8B8D-41DD-85C7-81A0CA962007}" type="datetimeFigureOut">
              <a:rPr lang="en-US" smtClean="0"/>
              <a:t>10/25/16</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044824F-EBE0-443F-8A8F-F64816AF04DC}" type="slidenum">
              <a:rPr lang="en-US" smtClean="0"/>
              <a:t>‹#›</a:t>
            </a:fld>
            <a:endParaRPr lang="en-US"/>
          </a:p>
        </p:txBody>
      </p:sp>
    </p:spTree>
    <p:extLst>
      <p:ext uri="{BB962C8B-B14F-4D97-AF65-F5344CB8AC3E}">
        <p14:creationId xmlns:p14="http://schemas.microsoft.com/office/powerpoint/2010/main" val="3720846873"/>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Helping Students </a:t>
            </a:r>
            <a:br>
              <a:rPr lang="en-US" dirty="0"/>
            </a:br>
            <a:r>
              <a:rPr lang="en-US" dirty="0"/>
              <a:t>Take Flight</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Presenters</a:t>
            </a:r>
          </a:p>
        </p:txBody>
      </p:sp>
      <p:sp>
        <p:nvSpPr>
          <p:cNvPr id="3" name="Content Placeholder 2"/>
          <p:cNvSpPr>
            <a:spLocks noGrp="1"/>
          </p:cNvSpPr>
          <p:nvPr>
            <p:ph idx="1"/>
          </p:nvPr>
        </p:nvSpPr>
        <p:spPr/>
        <p:txBody>
          <a:bodyPr/>
          <a:lstStyle/>
          <a:p>
            <a:r>
              <a:rPr lang="en-US" dirty="0"/>
              <a:t>Danette Bontrager, Business Manager, Iowa State Univ.</a:t>
            </a:r>
          </a:p>
          <a:p>
            <a:r>
              <a:rPr lang="en-US" dirty="0"/>
              <a:t>Lindsey Lahr, Program Director, University of Minnesota</a:t>
            </a:r>
          </a:p>
        </p:txBody>
      </p:sp>
    </p:spTree>
    <p:extLst>
      <p:ext uri="{BB962C8B-B14F-4D97-AF65-F5344CB8AC3E}">
        <p14:creationId xmlns:p14="http://schemas.microsoft.com/office/powerpoint/2010/main" val="1982969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and Structure</a:t>
            </a:r>
          </a:p>
        </p:txBody>
      </p:sp>
      <p:sp>
        <p:nvSpPr>
          <p:cNvPr id="3" name="Content Placeholder 2"/>
          <p:cNvSpPr>
            <a:spLocks noGrp="1"/>
          </p:cNvSpPr>
          <p:nvPr>
            <p:ph idx="1"/>
          </p:nvPr>
        </p:nvSpPr>
        <p:spPr>
          <a:xfrm>
            <a:off x="1066800" y="1981200"/>
            <a:ext cx="7704667" cy="4267200"/>
          </a:xfrm>
        </p:spPr>
        <p:txBody>
          <a:bodyPr/>
          <a:lstStyle/>
          <a:p>
            <a:r>
              <a:rPr lang="en-US" dirty="0"/>
              <a:t>Iowa State</a:t>
            </a:r>
          </a:p>
          <a:p>
            <a:pPr lvl="1"/>
            <a:r>
              <a:rPr lang="en-US" dirty="0"/>
              <a:t>Decentralized model</a:t>
            </a:r>
          </a:p>
          <a:p>
            <a:pPr lvl="1"/>
            <a:r>
              <a:rPr lang="en-US" dirty="0"/>
              <a:t>Most faculty-led programs are run by colleges</a:t>
            </a:r>
          </a:p>
          <a:p>
            <a:pPr lvl="1"/>
            <a:r>
              <a:rPr lang="en-US" dirty="0"/>
              <a:t>Send about 1600 students annually overseas; about 54% are on short term faculty-led programs</a:t>
            </a:r>
          </a:p>
          <a:p>
            <a:r>
              <a:rPr lang="en-US" dirty="0"/>
              <a:t>University of Minnesota</a:t>
            </a:r>
          </a:p>
          <a:p>
            <a:pPr lvl="1"/>
            <a:r>
              <a:rPr lang="en-US" dirty="0"/>
              <a:t>LAC Seminar Series vs. Global Campus Partner Program</a:t>
            </a:r>
          </a:p>
          <a:p>
            <a:pPr lvl="1"/>
            <a:r>
              <a:rPr lang="en-US" dirty="0"/>
              <a:t>Send about 3650 students annually overseas; about 35% are on short term programs</a:t>
            </a:r>
          </a:p>
        </p:txBody>
      </p:sp>
    </p:spTree>
    <p:extLst>
      <p:ext uri="{BB962C8B-B14F-4D97-AF65-F5344CB8AC3E}">
        <p14:creationId xmlns:p14="http://schemas.microsoft.com/office/powerpoint/2010/main" val="1427239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 Flights</a:t>
            </a:r>
          </a:p>
        </p:txBody>
      </p:sp>
      <p:sp>
        <p:nvSpPr>
          <p:cNvPr id="3" name="Content Placeholder 2"/>
          <p:cNvSpPr>
            <a:spLocks noGrp="1"/>
          </p:cNvSpPr>
          <p:nvPr>
            <p:ph idx="1"/>
          </p:nvPr>
        </p:nvSpPr>
        <p:spPr/>
        <p:txBody>
          <a:bodyPr>
            <a:normAutofit fontScale="92500" lnSpcReduction="10000"/>
          </a:bodyPr>
          <a:lstStyle/>
          <a:p>
            <a:r>
              <a:rPr lang="en-US" dirty="0"/>
              <a:t>General overview on how they work</a:t>
            </a:r>
          </a:p>
          <a:p>
            <a:r>
              <a:rPr lang="en-US" dirty="0"/>
              <a:t>Working with travel agent and program directors</a:t>
            </a:r>
          </a:p>
          <a:p>
            <a:r>
              <a:rPr lang="en-US" dirty="0"/>
              <a:t>Advantages and disadvantages</a:t>
            </a:r>
          </a:p>
          <a:p>
            <a:pPr lvl="1"/>
            <a:r>
              <a:rPr lang="en-US" dirty="0"/>
              <a:t>Everyone arrives together and, in case of deviations, rebooked together</a:t>
            </a:r>
          </a:p>
          <a:p>
            <a:pPr lvl="1"/>
            <a:r>
              <a:rPr lang="en-US" dirty="0"/>
              <a:t>Friendlier to Spring Break than Winter Break or Summer</a:t>
            </a:r>
          </a:p>
          <a:p>
            <a:pPr lvl="1"/>
            <a:r>
              <a:rPr lang="en-US" dirty="0"/>
              <a:t>Earlier student commit deadlines than perhaps otherwise</a:t>
            </a:r>
          </a:p>
          <a:p>
            <a:pPr lvl="1"/>
            <a:r>
              <a:rPr lang="en-US" dirty="0"/>
              <a:t>Less flexible deviations</a:t>
            </a:r>
          </a:p>
          <a:p>
            <a:pPr lvl="1"/>
            <a:endParaRPr lang="en-US" dirty="0"/>
          </a:p>
        </p:txBody>
      </p:sp>
    </p:spTree>
    <p:extLst>
      <p:ext uri="{BB962C8B-B14F-4D97-AF65-F5344CB8AC3E}">
        <p14:creationId xmlns:p14="http://schemas.microsoft.com/office/powerpoint/2010/main" val="1666136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Individual Flights</a:t>
            </a:r>
          </a:p>
        </p:txBody>
      </p:sp>
      <p:sp>
        <p:nvSpPr>
          <p:cNvPr id="3" name="Content Placeholder 2"/>
          <p:cNvSpPr>
            <a:spLocks noGrp="1"/>
          </p:cNvSpPr>
          <p:nvPr>
            <p:ph idx="1"/>
          </p:nvPr>
        </p:nvSpPr>
        <p:spPr/>
        <p:txBody>
          <a:bodyPr/>
          <a:lstStyle/>
          <a:p>
            <a:r>
              <a:rPr lang="en-US" dirty="0"/>
              <a:t>Pre-selected flights</a:t>
            </a:r>
          </a:p>
          <a:p>
            <a:r>
              <a:rPr lang="en-US" dirty="0"/>
              <a:t>Special travel agent programs </a:t>
            </a:r>
          </a:p>
          <a:p>
            <a:pPr lvl="1"/>
            <a:r>
              <a:rPr lang="en-US" dirty="0"/>
              <a:t>STA Booking Service and Airfare Deposit Program</a:t>
            </a:r>
          </a:p>
          <a:p>
            <a:r>
              <a:rPr lang="en-US" dirty="0"/>
              <a:t>Our experiences</a:t>
            </a:r>
          </a:p>
          <a:p>
            <a:pPr lvl="1"/>
            <a:r>
              <a:rPr lang="en-US" dirty="0"/>
              <a:t>Iowa State</a:t>
            </a:r>
          </a:p>
          <a:p>
            <a:pPr lvl="1"/>
            <a:r>
              <a:rPr lang="en-US" dirty="0" err="1"/>
              <a:t>Univ</a:t>
            </a:r>
            <a:r>
              <a:rPr lang="en-US" dirty="0"/>
              <a:t> of Minnesota</a:t>
            </a:r>
          </a:p>
        </p:txBody>
      </p:sp>
    </p:spTree>
    <p:extLst>
      <p:ext uri="{BB962C8B-B14F-4D97-AF65-F5344CB8AC3E}">
        <p14:creationId xmlns:p14="http://schemas.microsoft.com/office/powerpoint/2010/main" val="1385800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3949171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TM03457496[[fn=Parallax]]</Template>
  <TotalTime>0</TotalTime>
  <Words>750</Words>
  <Application>Microsoft Macintosh PowerPoint</Application>
  <PresentationFormat>On-screen Show (4:3)</PresentationFormat>
  <Paragraphs>50</Paragraphs>
  <Slides>6</Slides>
  <Notes>4</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Parallax</vt:lpstr>
      <vt:lpstr>Helping Students  Take Flight</vt:lpstr>
      <vt:lpstr>Presenters</vt:lpstr>
      <vt:lpstr>Background and Structure</vt:lpstr>
      <vt:lpstr>Group Flights</vt:lpstr>
      <vt:lpstr>Individual Flights</vt:lpstr>
      <vt:lpstr>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Helping Students  Take Flight</dc:title>
  <dc:creator/>
  <cp:lastModifiedBy/>
  <cp:revision>2</cp:revision>
  <dcterms:created xsi:type="dcterms:W3CDTF">2012-08-24T00:53:15Z</dcterms:created>
  <dcterms:modified xsi:type="dcterms:W3CDTF">2016-10-25T21:16:08Z</dcterms:modified>
</cp:coreProperties>
</file>