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6" r:id="rId3"/>
    <p:sldId id="277" r:id="rId4"/>
    <p:sldId id="291" r:id="rId5"/>
    <p:sldId id="280" r:id="rId6"/>
    <p:sldId id="290" r:id="rId7"/>
    <p:sldId id="292" r:id="rId8"/>
    <p:sldId id="289" r:id="rId9"/>
    <p:sldId id="285" r:id="rId10"/>
    <p:sldId id="294" r:id="rId11"/>
    <p:sldId id="293" r:id="rId12"/>
    <p:sldId id="282" r:id="rId13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.U. User" initials="A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6405" autoAdjust="0"/>
  </p:normalViewPr>
  <p:slideViewPr>
    <p:cSldViewPr>
      <p:cViewPr varScale="1">
        <p:scale>
          <a:sx n="128" d="100"/>
          <a:sy n="128" d="100"/>
        </p:scale>
        <p:origin x="-18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45" d="100"/>
          <a:sy n="145" d="100"/>
        </p:scale>
        <p:origin x="-5096" y="-9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0955" cy="461963"/>
          </a:xfrm>
          <a:prstGeom prst="rect">
            <a:avLst/>
          </a:prstGeom>
        </p:spPr>
        <p:txBody>
          <a:bodyPr vert="horz" lIns="91797" tIns="45898" rIns="91797" bIns="458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526" y="1"/>
            <a:ext cx="3010955" cy="461963"/>
          </a:xfrm>
          <a:prstGeom prst="rect">
            <a:avLst/>
          </a:prstGeom>
        </p:spPr>
        <p:txBody>
          <a:bodyPr vert="horz" lIns="91797" tIns="45898" rIns="91797" bIns="45898" rtlCol="0"/>
          <a:lstStyle>
            <a:lvl1pPr algn="r">
              <a:defRPr sz="1200"/>
            </a:lvl1pPr>
          </a:lstStyle>
          <a:p>
            <a:fld id="{C55F057D-9F87-42D6-A605-C99DF7B0A4E4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0"/>
            <a:ext cx="3010955" cy="461963"/>
          </a:xfrm>
          <a:prstGeom prst="rect">
            <a:avLst/>
          </a:prstGeom>
        </p:spPr>
        <p:txBody>
          <a:bodyPr vert="horz" lIns="91797" tIns="45898" rIns="91797" bIns="458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526" y="8772520"/>
            <a:ext cx="3010955" cy="461963"/>
          </a:xfrm>
          <a:prstGeom prst="rect">
            <a:avLst/>
          </a:prstGeom>
        </p:spPr>
        <p:txBody>
          <a:bodyPr vert="horz" lIns="91797" tIns="45898" rIns="91797" bIns="45898" rtlCol="0" anchor="b"/>
          <a:lstStyle>
            <a:lvl1pPr algn="r">
              <a:defRPr sz="1200"/>
            </a:lvl1pPr>
          </a:lstStyle>
          <a:p>
            <a:fld id="{6DB0F304-F86C-434B-8297-F9AD019D7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57581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11699" cy="46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768" y="0"/>
            <a:ext cx="3011699" cy="46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008" y="4387137"/>
            <a:ext cx="5560060" cy="415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2668"/>
            <a:ext cx="3011699" cy="46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768" y="8772668"/>
            <a:ext cx="3011699" cy="46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D341314-7C5E-4E22-96B5-070388C37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0953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2E3658-1F21-44FD-AB9D-4FD34389694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12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FB6E7-9871-4675-98F6-36364AED8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4EC7F-BCC9-491E-B135-4D2FA0118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892E9-C9EF-48A5-B3AB-5EFC55BFC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FEA93-0C41-4A79-9E08-F73D6345B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47AC7-2571-42B4-8462-2014B7097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DD4C4-2832-4A7E-9B6C-5E8CBBCED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2B819-F21D-44C1-B540-C3DAB74FC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500CA-4FDE-489A-9DAD-F79F00392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1CDE2-7F32-42DF-BC3D-D1C0239B0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AF459-2C48-4674-95AC-0E68D01B9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7E87C-E021-4FBA-BA08-368AE6D06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5AAE727A-909B-4EA6-BFEF-F546234E8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gif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Relationship Id="rId3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5656" y="894073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Managing Offices Abroad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" t="714" r="3016" b="13215"/>
          <a:stretch/>
        </p:blipFill>
        <p:spPr bwMode="auto">
          <a:xfrm>
            <a:off x="3055207" y="3325972"/>
            <a:ext cx="2405712" cy="138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248" y="4715281"/>
            <a:ext cx="2152656" cy="133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56" y="1835946"/>
            <a:ext cx="2287780" cy="146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Image result for university of maryland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2048"/>
            <a:ext cx="1730004" cy="89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1400" y="1304611"/>
            <a:ext cx="5410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Presentation by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err="1">
                <a:solidFill>
                  <a:schemeClr val="bg1"/>
                </a:solidFill>
              </a:rPr>
              <a:t>Awilda</a:t>
            </a:r>
            <a:r>
              <a:rPr lang="en-US" dirty="0">
                <a:solidFill>
                  <a:schemeClr val="bg1"/>
                </a:solidFill>
              </a:rPr>
              <a:t> Marquez, Financial </a:t>
            </a:r>
            <a:r>
              <a:rPr lang="en-US" dirty="0" smtClean="0">
                <a:solidFill>
                  <a:schemeClr val="bg1"/>
                </a:solidFill>
              </a:rPr>
              <a:t>Director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AU </a:t>
            </a:r>
            <a:r>
              <a:rPr lang="en-US" dirty="0">
                <a:solidFill>
                  <a:schemeClr val="bg1"/>
                </a:solidFill>
              </a:rPr>
              <a:t>Abroad, American University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	 Wil </a:t>
            </a:r>
            <a:r>
              <a:rPr lang="en-US" dirty="0">
                <a:solidFill>
                  <a:schemeClr val="bg1"/>
                </a:solidFill>
              </a:rPr>
              <a:t>Biddle, Business Manager </a:t>
            </a:r>
            <a:r>
              <a:rPr lang="en-US" dirty="0" smtClean="0">
                <a:solidFill>
                  <a:schemeClr val="bg1"/>
                </a:solidFill>
              </a:rPr>
              <a:t>		 Education Abroad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	 University </a:t>
            </a:r>
            <a:r>
              <a:rPr lang="en-US" dirty="0">
                <a:solidFill>
                  <a:schemeClr val="bg1"/>
                </a:solidFill>
              </a:rPr>
              <a:t>of Maryland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505768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HEIBO Conference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University of Minnesota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October </a:t>
            </a:r>
            <a:r>
              <a:rPr lang="en-US" sz="2400" dirty="0">
                <a:solidFill>
                  <a:schemeClr val="bg1"/>
                </a:solidFill>
              </a:rPr>
              <a:t>4</a:t>
            </a:r>
            <a:r>
              <a:rPr lang="en-US" sz="2400" dirty="0" smtClean="0">
                <a:solidFill>
                  <a:schemeClr val="bg1"/>
                </a:solidFill>
              </a:rPr>
              <a:t>, 2016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57201"/>
            <a:ext cx="77724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Positive Outcomes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ea typeface="+mn-ea"/>
                <a:cs typeface="+mn-cs"/>
              </a:rPr>
              <a:t>Control of expenses and spending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ea typeface="+mn-ea"/>
                <a:cs typeface="+mn-cs"/>
              </a:rPr>
              <a:t>Global footprint and branding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ea typeface="+mn-ea"/>
                <a:cs typeface="+mn-cs"/>
              </a:rPr>
              <a:t>Opportunities for staff and faculty on-site experience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ea typeface="+mn-ea"/>
                <a:cs typeface="+mn-cs"/>
              </a:rPr>
              <a:t>Top quality program at lower cost-per-student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ea typeface="+mn-ea"/>
                <a:cs typeface="+mn-cs"/>
              </a:rPr>
              <a:t>High level of autonomy for academic departments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ea typeface="+mn-ea"/>
                <a:cs typeface="+mn-cs"/>
              </a:rPr>
              <a:t>Student enrichment and ongoing connection to the university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FFFFF"/>
              </a:solidFill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4" name="Picture 2" descr="Image result for university of maryland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2048"/>
            <a:ext cx="1730004" cy="89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872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57201"/>
            <a:ext cx="77724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Headaches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ea typeface="+mn-ea"/>
                <a:cs typeface="+mn-cs"/>
              </a:rPr>
              <a:t>Level of financial and legal risk of operations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ea typeface="+mn-ea"/>
                <a:cs typeface="+mn-cs"/>
              </a:rPr>
              <a:t>Foreign Employment/Labor laws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Foreign taxation and incorporation – operating legally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kern="1200" dirty="0" smtClean="0">
                <a:solidFill>
                  <a:srgbClr val="FFFFFF"/>
                </a:solidFill>
                <a:latin typeface="+mj-lt"/>
              </a:rPr>
              <a:t>Difficulties </a:t>
            </a:r>
            <a:r>
              <a:rPr lang="en-US" sz="1800" kern="1200" dirty="0">
                <a:solidFill>
                  <a:srgbClr val="FFFFFF"/>
                </a:solidFill>
                <a:latin typeface="+mj-lt"/>
              </a:rPr>
              <a:t>in anticipating costs, currency exchanges and fluctuations in enrollment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The time and energy on managing contracts, payments and assisting onsite staff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The need to continue to invest resources to add components to attract enrollment – fixed costs continue!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FFFFF"/>
              </a:solidFill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4" name="Picture 2" descr="Image result for university of maryland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2048"/>
            <a:ext cx="1730004" cy="89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Image result for pulling out hair meme"/>
          <p:cNvSpPr>
            <a:spLocks noChangeAspect="1" noChangeArrowheads="1"/>
          </p:cNvSpPr>
          <p:nvPr/>
        </p:nvSpPr>
        <p:spPr bwMode="auto">
          <a:xfrm>
            <a:off x="1752600" y="5181600"/>
            <a:ext cx="1219200" cy="121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266" y="4648200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52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Open Discussion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What questions or comments do you have?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Image result for university of maryland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2048"/>
            <a:ext cx="1730004" cy="89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581400"/>
            <a:ext cx="28575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99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Session Goals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Comparing Institutions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Examples of 4 offices abroad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does managing offices abroad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look like?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Lessons Learned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Positive outcomes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Headaches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Open Discussion</a:t>
            </a:r>
          </a:p>
        </p:txBody>
      </p:sp>
      <p:pic>
        <p:nvPicPr>
          <p:cNvPr id="4" name="Picture 2" descr="Image result for university of maryland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2048"/>
            <a:ext cx="1730004" cy="89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8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   AU Overview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marL="0" indent="0">
              <a:buNone/>
            </a:pPr>
            <a:endParaRPr lang="en-US" sz="18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American University (AU) is a Private University:</a:t>
            </a:r>
            <a:endParaRPr lang="en-US" sz="18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Tuition Dependent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3 AU Abroad (AUA) Centers:  Brussels, Madrid and Nairobi</a:t>
            </a:r>
            <a:endParaRPr lang="en-US" sz="18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0" lvl="0" indent="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800" kern="1200" dirty="0" smtClean="0">
                <a:solidFill>
                  <a:schemeClr val="bg1"/>
                </a:solidFill>
              </a:rPr>
              <a:t>Facts and Figures (2015-2016)</a:t>
            </a:r>
          </a:p>
          <a:p>
            <a:pPr marL="740664" lvl="1" indent="-283464" defTabSz="685800" eaLnBrk="1" fontAlgn="auto" hangingPunct="1">
              <a:spcBef>
                <a:spcPts val="432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1200" dirty="0" smtClean="0">
                <a:solidFill>
                  <a:schemeClr val="bg1"/>
                </a:solidFill>
                <a:ea typeface="+mn-ea"/>
                <a:cs typeface="+mn-cs"/>
              </a:rPr>
              <a:t>870 undergraduate students </a:t>
            </a:r>
            <a:r>
              <a:rPr lang="en-US" sz="1800" kern="1200" dirty="0">
                <a:solidFill>
                  <a:schemeClr val="bg1"/>
                </a:solidFill>
                <a:ea typeface="+mn-ea"/>
                <a:cs typeface="+mn-cs"/>
              </a:rPr>
              <a:t>studied </a:t>
            </a:r>
            <a:r>
              <a:rPr lang="en-US" sz="1800" kern="1200" dirty="0" smtClean="0">
                <a:solidFill>
                  <a:schemeClr val="bg1"/>
                </a:solidFill>
                <a:ea typeface="+mn-ea"/>
                <a:cs typeface="+mn-cs"/>
              </a:rPr>
              <a:t>abroad </a:t>
            </a:r>
            <a:endParaRPr lang="en-US" sz="1800" kern="1200" dirty="0">
              <a:solidFill>
                <a:schemeClr val="bg1"/>
              </a:solidFill>
              <a:ea typeface="+mn-ea"/>
              <a:cs typeface="+mn-cs"/>
            </a:endParaRPr>
          </a:p>
          <a:p>
            <a:pPr marL="740664" lvl="1" indent="-283464" defTabSz="685800" eaLnBrk="1" fontAlgn="auto" hangingPunct="1">
              <a:spcBef>
                <a:spcPts val="432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1200" dirty="0" smtClean="0">
                <a:solidFill>
                  <a:schemeClr val="bg1"/>
                </a:solidFill>
                <a:ea typeface="+mn-ea"/>
                <a:cs typeface="+mn-cs"/>
              </a:rPr>
              <a:t>135 approved </a:t>
            </a:r>
            <a:r>
              <a:rPr lang="en-US" sz="1800" kern="1200" dirty="0">
                <a:solidFill>
                  <a:schemeClr val="bg1"/>
                </a:solidFill>
                <a:ea typeface="+mn-ea"/>
                <a:cs typeface="+mn-cs"/>
              </a:rPr>
              <a:t>programs in over 38 countries</a:t>
            </a:r>
          </a:p>
          <a:p>
            <a:pPr marL="740664" lvl="1" indent="-283464" defTabSz="685800" eaLnBrk="1" fontAlgn="auto" hangingPunct="1">
              <a:spcBef>
                <a:spcPts val="432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bg1"/>
                </a:solidFill>
                <a:ea typeface="+mn-ea"/>
                <a:cs typeface="+mn-cs"/>
              </a:rPr>
              <a:t>Ranked 3</a:t>
            </a:r>
            <a:r>
              <a:rPr lang="en-US" sz="1800" kern="1200" baseline="30000" dirty="0">
                <a:solidFill>
                  <a:schemeClr val="bg1"/>
                </a:solidFill>
                <a:ea typeface="+mn-ea"/>
                <a:cs typeface="+mn-cs"/>
              </a:rPr>
              <a:t>rd</a:t>
            </a:r>
            <a:r>
              <a:rPr lang="en-US" sz="1800" kern="1200" dirty="0">
                <a:solidFill>
                  <a:schemeClr val="bg1"/>
                </a:solidFill>
                <a:ea typeface="+mn-ea"/>
                <a:cs typeface="+mn-cs"/>
              </a:rPr>
              <a:t> for year-long </a:t>
            </a:r>
            <a:r>
              <a:rPr lang="en-US" sz="1800" kern="1200" dirty="0" smtClean="0">
                <a:solidFill>
                  <a:schemeClr val="bg1"/>
                </a:solidFill>
                <a:ea typeface="+mn-ea"/>
                <a:cs typeface="+mn-cs"/>
              </a:rPr>
              <a:t>and 12</a:t>
            </a:r>
            <a:r>
              <a:rPr lang="en-US" sz="1800" kern="1200" baseline="30000" dirty="0" smtClean="0">
                <a:solidFill>
                  <a:schemeClr val="bg1"/>
                </a:solidFill>
                <a:ea typeface="+mn-ea"/>
                <a:cs typeface="+mn-cs"/>
              </a:rPr>
              <a:t>th</a:t>
            </a:r>
            <a:r>
              <a:rPr lang="en-US" sz="1800" kern="1200" dirty="0" smtClean="0">
                <a:solidFill>
                  <a:schemeClr val="bg1"/>
                </a:solidFill>
                <a:ea typeface="+mn-ea"/>
                <a:cs typeface="+mn-cs"/>
              </a:rPr>
              <a:t> </a:t>
            </a:r>
            <a:r>
              <a:rPr lang="en-US" sz="1800" kern="1200" dirty="0">
                <a:solidFill>
                  <a:schemeClr val="bg1"/>
                </a:solidFill>
                <a:ea typeface="+mn-ea"/>
                <a:cs typeface="+mn-cs"/>
              </a:rPr>
              <a:t>for semester-long study abroad in 2015 IIE Open Doors Report</a:t>
            </a:r>
          </a:p>
          <a:p>
            <a:pPr marL="740664" lvl="1" indent="-283464" defTabSz="685800" eaLnBrk="1" fontAlgn="auto" hangingPunct="1">
              <a:spcBef>
                <a:spcPts val="432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bg1"/>
                </a:solidFill>
                <a:ea typeface="+mn-ea"/>
                <a:cs typeface="+mn-cs"/>
              </a:rPr>
              <a:t>Ranked 8</a:t>
            </a:r>
            <a:r>
              <a:rPr lang="en-US" sz="1800" kern="1200" baseline="30000" dirty="0">
                <a:solidFill>
                  <a:schemeClr val="bg1"/>
                </a:solidFill>
                <a:ea typeface="+mn-ea"/>
                <a:cs typeface="+mn-cs"/>
              </a:rPr>
              <a:t>th</a:t>
            </a:r>
            <a:r>
              <a:rPr lang="en-US" sz="1800" kern="1200" dirty="0">
                <a:solidFill>
                  <a:schemeClr val="bg1"/>
                </a:solidFill>
                <a:ea typeface="+mn-ea"/>
                <a:cs typeface="+mn-cs"/>
              </a:rPr>
              <a:t> for percentage of students studying </a:t>
            </a:r>
            <a:r>
              <a:rPr lang="en-US" sz="1800" kern="1200" dirty="0" smtClean="0">
                <a:solidFill>
                  <a:schemeClr val="bg1"/>
                </a:solidFill>
                <a:ea typeface="+mn-ea"/>
                <a:cs typeface="+mn-cs"/>
              </a:rPr>
              <a:t>abroad</a:t>
            </a:r>
            <a:endParaRPr lang="en-US" sz="1800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Image result for university of maryland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75848"/>
            <a:ext cx="1730004" cy="89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953000"/>
            <a:ext cx="2636589" cy="167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51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   UMD Overview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1288"/>
            <a:ext cx="7315200" cy="33331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University of Maryland (UMD) is a State University:</a:t>
            </a:r>
            <a:endParaRPr lang="en-US" sz="18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EA is self-supporting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10+ Maryland-In Locations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Offices managed abroad: Nice and Barcelona</a:t>
            </a:r>
            <a:endParaRPr lang="en-US" sz="14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Image result for university of maryland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75848"/>
            <a:ext cx="1730004" cy="89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umd education abr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76600"/>
            <a:ext cx="4723833" cy="265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28600" y="3580944"/>
            <a:ext cx="4572000" cy="22601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0" indent="0" algn="ctr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bg1"/>
                </a:solidFill>
              </a:rPr>
              <a:t>Facts and Figures </a:t>
            </a:r>
          </a:p>
          <a:p>
            <a:pPr marL="740664" lvl="1" indent="-283464" defTabSz="685800" eaLnBrk="1" fontAlgn="auto" hangingPunct="1">
              <a:spcBef>
                <a:spcPts val="432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1601 undergraduate students studied abroad (2015-16)</a:t>
            </a:r>
          </a:p>
          <a:p>
            <a:pPr marL="740664" lvl="1" indent="-283464" defTabSz="685800" eaLnBrk="1" fontAlgn="auto" hangingPunct="1">
              <a:spcBef>
                <a:spcPts val="432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604 approved programs in </a:t>
            </a:r>
            <a:endParaRPr lang="en-US" dirty="0" smtClean="0">
              <a:solidFill>
                <a:schemeClr val="bg1"/>
              </a:solidFill>
            </a:endParaRPr>
          </a:p>
          <a:p>
            <a:pPr lvl="1" defTabSz="685800" eaLnBrk="1" fontAlgn="auto" hangingPunct="1">
              <a:spcBef>
                <a:spcPts val="432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 70 </a:t>
            </a:r>
            <a:r>
              <a:rPr lang="en-US" dirty="0">
                <a:solidFill>
                  <a:schemeClr val="bg1"/>
                </a:solidFill>
              </a:rPr>
              <a:t>different countries</a:t>
            </a:r>
          </a:p>
          <a:p>
            <a:pPr marL="740664" lvl="1" indent="-283464" defTabSz="685800" eaLnBrk="1" fontAlgn="auto" hangingPunct="1">
              <a:spcBef>
                <a:spcPts val="432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Ranked 19 nationally in </a:t>
            </a:r>
            <a:endParaRPr lang="en-US" dirty="0" smtClean="0">
              <a:solidFill>
                <a:schemeClr val="bg1"/>
              </a:solidFill>
            </a:endParaRPr>
          </a:p>
          <a:p>
            <a:pPr lvl="1" defTabSz="685800" eaLnBrk="1" fontAlgn="auto" hangingPunct="1">
              <a:spcBef>
                <a:spcPts val="432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 2012-13 </a:t>
            </a:r>
            <a:r>
              <a:rPr lang="en-US" dirty="0">
                <a:solidFill>
                  <a:schemeClr val="bg1"/>
                </a:solidFill>
              </a:rPr>
              <a:t>IIE Open Doors Report</a:t>
            </a:r>
          </a:p>
        </p:txBody>
      </p:sp>
    </p:spTree>
    <p:extLst>
      <p:ext uri="{BB962C8B-B14F-4D97-AF65-F5344CB8AC3E}">
        <p14:creationId xmlns:p14="http://schemas.microsoft.com/office/powerpoint/2010/main" val="846793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            	  </a:t>
            </a:r>
            <a:r>
              <a:rPr lang="en-US" dirty="0" smtClean="0">
                <a:solidFill>
                  <a:schemeClr val="bg1"/>
                </a:solidFill>
              </a:rPr>
              <a:t>AUA Brussels 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2362199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32 years in operation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Director is employee in USA and Belgium system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9 year lease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Contracts with faculty and staff as Independent Contractors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Academic travel and Internships are integral part of program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Image result for university of maryland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2048"/>
            <a:ext cx="1730004" cy="89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581400"/>
            <a:ext cx="4800600" cy="305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75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Maryland in Nice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students in ni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8229600" cy="300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university of maryland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2048"/>
            <a:ext cx="1730004" cy="89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371601"/>
            <a:ext cx="822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 smtClean="0">
                <a:solidFill>
                  <a:schemeClr val="bg1"/>
                </a:solidFill>
              </a:rPr>
              <a:t>In 28th year of operation (launched 1989)</a:t>
            </a:r>
          </a:p>
          <a:p>
            <a:r>
              <a:rPr lang="en-US" sz="2000" kern="0" dirty="0" smtClean="0">
                <a:solidFill>
                  <a:schemeClr val="bg1"/>
                </a:solidFill>
              </a:rPr>
              <a:t>Resident Directors are full-time faculty, alternating years</a:t>
            </a:r>
          </a:p>
          <a:p>
            <a:r>
              <a:rPr lang="en-US" sz="2000" kern="0" dirty="0" smtClean="0">
                <a:solidFill>
                  <a:schemeClr val="bg1"/>
                </a:solidFill>
              </a:rPr>
              <a:t>Lease multipurpose space on year-long commitment</a:t>
            </a:r>
          </a:p>
          <a:p>
            <a:r>
              <a:rPr lang="en-US" sz="2000" kern="0" dirty="0" smtClean="0">
                <a:solidFill>
                  <a:schemeClr val="bg1"/>
                </a:solidFill>
              </a:rPr>
              <a:t>Academic travel is integral part of program</a:t>
            </a:r>
          </a:p>
          <a:p>
            <a:r>
              <a:rPr lang="en-US" sz="2000" kern="0" dirty="0" smtClean="0">
                <a:solidFill>
                  <a:schemeClr val="bg1"/>
                </a:solidFill>
              </a:rPr>
              <a:t>Hybrid course offerings</a:t>
            </a:r>
            <a:endParaRPr lang="en-US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890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01762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            		</a:t>
            </a:r>
            <a:r>
              <a:rPr lang="en-US" dirty="0" smtClean="0">
                <a:solidFill>
                  <a:schemeClr val="bg1"/>
                </a:solidFill>
              </a:rPr>
              <a:t>AUA Nairobi </a:t>
            </a:r>
            <a:r>
              <a:rPr lang="en-US" sz="2600" dirty="0" smtClean="0">
                <a:solidFill>
                  <a:schemeClr val="bg1"/>
                </a:solidFill>
              </a:rPr>
              <a:t/>
            </a:r>
            <a:br>
              <a:rPr lang="en-US" sz="2600" dirty="0" smtClean="0">
                <a:solidFill>
                  <a:schemeClr val="bg1"/>
                </a:solidFill>
              </a:rPr>
            </a:br>
            <a:r>
              <a:rPr lang="en-US" sz="2600" dirty="0" smtClean="0">
                <a:solidFill>
                  <a:schemeClr val="bg1"/>
                </a:solidFill>
              </a:rPr>
              <a:t>		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828800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11 </a:t>
            </a:r>
            <a:r>
              <a:rPr lang="en-US" sz="2000" dirty="0">
                <a:solidFill>
                  <a:schemeClr val="bg1"/>
                </a:solidFill>
              </a:rPr>
              <a:t>years in </a:t>
            </a:r>
            <a:r>
              <a:rPr lang="en-US" sz="2000" dirty="0" smtClean="0">
                <a:solidFill>
                  <a:schemeClr val="bg1"/>
                </a:solidFill>
              </a:rPr>
              <a:t>operation</a:t>
            </a:r>
          </a:p>
          <a:p>
            <a:r>
              <a:rPr lang="en-US" sz="2000" dirty="0">
                <a:solidFill>
                  <a:schemeClr val="bg1"/>
                </a:solidFill>
              </a:rPr>
              <a:t>Director - employee in Kenya and contractor in </a:t>
            </a:r>
            <a:r>
              <a:rPr lang="en-US" sz="2000" dirty="0" smtClean="0">
                <a:solidFill>
                  <a:schemeClr val="bg1"/>
                </a:solidFill>
              </a:rPr>
              <a:t>USA</a:t>
            </a:r>
          </a:p>
          <a:p>
            <a:r>
              <a:rPr lang="en-US" sz="2000" dirty="0">
                <a:solidFill>
                  <a:schemeClr val="bg1"/>
                </a:solidFill>
              </a:rPr>
              <a:t>2 year </a:t>
            </a:r>
            <a:r>
              <a:rPr lang="en-US" sz="2000" dirty="0" smtClean="0">
                <a:solidFill>
                  <a:schemeClr val="bg1"/>
                </a:solidFill>
              </a:rPr>
              <a:t>lease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Contracts with faculty as contractors and staff as employees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Image result for university of maryland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2048"/>
            <a:ext cx="1730004" cy="89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002" y="1219200"/>
            <a:ext cx="5715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00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Maryland in Barcelona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2" descr="Image result for university of maryland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730004" cy="89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arcelona students at futbol gam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48937"/>
            <a:ext cx="7391400" cy="328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90600" y="1416488"/>
            <a:ext cx="822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 smtClean="0">
                <a:solidFill>
                  <a:schemeClr val="bg1"/>
                </a:solidFill>
              </a:rPr>
              <a:t>Launched in 2010</a:t>
            </a:r>
          </a:p>
          <a:p>
            <a:r>
              <a:rPr lang="en-US" sz="2000" kern="0" dirty="0" smtClean="0">
                <a:solidFill>
                  <a:schemeClr val="bg1"/>
                </a:solidFill>
              </a:rPr>
              <a:t>Resident Director in contractor role</a:t>
            </a:r>
          </a:p>
          <a:p>
            <a:r>
              <a:rPr lang="en-US" sz="2000" kern="0" dirty="0" smtClean="0">
                <a:solidFill>
                  <a:schemeClr val="bg1"/>
                </a:solidFill>
              </a:rPr>
              <a:t>Contribution to office rent on term-by-term commitment</a:t>
            </a:r>
          </a:p>
          <a:p>
            <a:r>
              <a:rPr lang="en-US" sz="2000" kern="0" dirty="0" smtClean="0">
                <a:solidFill>
                  <a:schemeClr val="bg1"/>
                </a:solidFill>
              </a:rPr>
              <a:t>Site visits to US for recruitment and planning</a:t>
            </a:r>
            <a:endParaRPr lang="en-US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705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57201"/>
            <a:ext cx="77724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It’s Really Like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ea typeface="+mn-ea"/>
                <a:cs typeface="+mn-cs"/>
              </a:rPr>
              <a:t>Time consuming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ea typeface="+mn-ea"/>
                <a:cs typeface="+mn-cs"/>
              </a:rPr>
              <a:t>Team effort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ea typeface="+mn-ea"/>
                <a:cs typeface="+mn-cs"/>
              </a:rPr>
              <a:t>Involves campus community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FFFF"/>
                </a:solidFill>
                <a:ea typeface="+mn-ea"/>
                <a:cs typeface="+mn-cs"/>
              </a:rPr>
              <a:t>Academic units, registrar, </a:t>
            </a:r>
            <a:r>
              <a:rPr lang="en-US" sz="1400" dirty="0" err="1" smtClean="0">
                <a:solidFill>
                  <a:srgbClr val="FFFFFF"/>
                </a:solidFill>
                <a:ea typeface="+mn-ea"/>
                <a:cs typeface="+mn-cs"/>
              </a:rPr>
              <a:t>etc</a:t>
            </a:r>
            <a:endParaRPr lang="en-US" sz="1400" dirty="0" smtClean="0">
              <a:solidFill>
                <a:srgbClr val="FFFFFF"/>
              </a:solidFill>
              <a:ea typeface="+mn-ea"/>
              <a:cs typeface="+mn-cs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ea typeface="+mn-ea"/>
                <a:cs typeface="+mn-cs"/>
              </a:rPr>
              <a:t>Regular maintenance and assessment needed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ea typeface="+mn-ea"/>
                <a:cs typeface="+mn-cs"/>
              </a:rPr>
              <a:t>High level of trust needed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FFFF"/>
                </a:solidFill>
                <a:ea typeface="+mn-ea"/>
                <a:cs typeface="+mn-cs"/>
              </a:rPr>
              <a:t>Have we trained them properly?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ea typeface="+mn-ea"/>
                <a:cs typeface="+mn-cs"/>
              </a:rPr>
              <a:t>Heavy reliance of Program Director for success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FFFF"/>
                </a:solidFill>
                <a:ea typeface="+mn-ea"/>
                <a:cs typeface="+mn-cs"/>
              </a:rPr>
              <a:t>Many don’t have knowledge or interest in financial aspects</a:t>
            </a:r>
          </a:p>
          <a:p>
            <a:pPr lvl="2" algn="l"/>
            <a:endParaRPr lang="en-US" sz="1400" dirty="0" smtClean="0">
              <a:solidFill>
                <a:srgbClr val="FFFFFF"/>
              </a:solidFill>
              <a:ea typeface="+mn-ea"/>
              <a:cs typeface="+mn-cs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FFFFF"/>
              </a:solidFill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4" name="Picture 2" descr="Image result for university of maryland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2048"/>
            <a:ext cx="1730004" cy="89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931393"/>
      </p:ext>
    </p:extLst>
  </p:cSld>
  <p:clrMapOvr>
    <a:masterClrMapping/>
  </p:clrMapOvr>
</p:sld>
</file>

<file path=ppt/theme/theme1.xml><?xml version="1.0" encoding="utf-8"?>
<a:theme xmlns:a="http://schemas.openxmlformats.org/drawingml/2006/main" name="auabroad">
  <a:themeElements>
    <a:clrScheme name="auabroa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uabro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uabroa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abroa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abroa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abroa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abroa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abroa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abroa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abroa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abroa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abroa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abroa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abroa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auabroad</Template>
  <TotalTime>3165</TotalTime>
  <Words>459</Words>
  <Application>Microsoft Macintosh PowerPoint</Application>
  <PresentationFormat>On-screen Show (4:3)</PresentationFormat>
  <Paragraphs>94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auabroad</vt:lpstr>
      <vt:lpstr>Managing Offices Abroad</vt:lpstr>
      <vt:lpstr>Session Goals</vt:lpstr>
      <vt:lpstr>    AU Overview</vt:lpstr>
      <vt:lpstr>    UMD Overview</vt:lpstr>
      <vt:lpstr>               AUA Brussels </vt:lpstr>
      <vt:lpstr>Maryland in Nice</vt:lpstr>
      <vt:lpstr>              AUA Nairobi    </vt:lpstr>
      <vt:lpstr>Maryland in Barcelona</vt:lpstr>
      <vt:lpstr>What It’s Really Like</vt:lpstr>
      <vt:lpstr>Positive Outcomes</vt:lpstr>
      <vt:lpstr>Headaches</vt:lpstr>
      <vt:lpstr>Open Discussion</vt:lpstr>
    </vt:vector>
  </TitlesOfParts>
  <Company>The American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 Abroad Info Session</dc:title>
  <dc:creator>hayes</dc:creator>
  <cp:lastModifiedBy>Nate Lynch</cp:lastModifiedBy>
  <cp:revision>196</cp:revision>
  <cp:lastPrinted>2012-08-03T20:34:11Z</cp:lastPrinted>
  <dcterms:created xsi:type="dcterms:W3CDTF">2004-09-24T13:40:05Z</dcterms:created>
  <dcterms:modified xsi:type="dcterms:W3CDTF">2016-10-25T21:15:18Z</dcterms:modified>
</cp:coreProperties>
</file>