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9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28" r:id="rId1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110C"/>
    <a:srgbClr val="6D6E70"/>
    <a:srgbClr val="A9C9FF"/>
    <a:srgbClr val="F3F3F3"/>
    <a:srgbClr val="F8F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81" autoAdjust="0"/>
  </p:normalViewPr>
  <p:slideViewPr>
    <p:cSldViewPr>
      <p:cViewPr varScale="1">
        <p:scale>
          <a:sx n="120" d="100"/>
          <a:sy n="120" d="100"/>
        </p:scale>
        <p:origin x="-21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r">
              <a:defRPr sz="1300"/>
            </a:lvl1pPr>
          </a:lstStyle>
          <a:p>
            <a:fld id="{2C4EC263-DC52-4DDD-AEF2-FBB8706ADFD3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r">
              <a:defRPr sz="1300"/>
            </a:lvl1pPr>
          </a:lstStyle>
          <a:p>
            <a:fld id="{E3F2963A-8AA0-4DC3-8D4A-1B0B580C7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03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>
            <a:lvl1pPr>
              <a:defRPr sz="1300" i="0"/>
            </a:lvl1pPr>
          </a:lstStyle>
          <a:p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1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>
            <a:lvl1pPr algn="r">
              <a:defRPr sz="1300" i="0"/>
            </a:lvl1pPr>
          </a:lstStyle>
          <a:p>
            <a:endParaRPr lang="en-US" alt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415790"/>
            <a:ext cx="5140960" cy="418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3" tIns="46586" rIns="93173" bIns="46586" numCol="1" anchor="b" anchorCtr="0" compatLnSpc="1">
            <a:prstTxWarp prst="textNoShape">
              <a:avLst/>
            </a:prstTxWarp>
          </a:bodyPr>
          <a:lstStyle>
            <a:lvl1pPr>
              <a:defRPr sz="1300" i="0"/>
            </a:lvl1pPr>
          </a:lstStyle>
          <a:p>
            <a:endParaRPr lang="en-US" alt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1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3" tIns="46586" rIns="93173" bIns="46586" numCol="1" anchor="b" anchorCtr="0" compatLnSpc="1">
            <a:prstTxWarp prst="textNoShape">
              <a:avLst/>
            </a:prstTxWarp>
          </a:bodyPr>
          <a:lstStyle>
            <a:lvl1pPr algn="r">
              <a:defRPr sz="1300" i="0"/>
            </a:lvl1pPr>
          </a:lstStyle>
          <a:p>
            <a:fld id="{4CCA778C-54E9-4EAB-9B73-C9B7FBDBDC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642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21" indent="-291162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649" indent="-23293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508" indent="-23293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367" indent="-23293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227" indent="-23293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087" indent="-23293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3946" indent="-23293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59805" indent="-23293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520E583-7ADA-420F-8DC0-82521A887232}" type="slidenum">
              <a:rPr lang="en-US" altLang="en-US" sz="1300" i="0"/>
              <a:pPr/>
              <a:t>1</a:t>
            </a:fld>
            <a:endParaRPr lang="en-US" altLang="en-US" sz="1300" i="0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4088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A778C-54E9-4EAB-9B73-C9B7FBDBDCD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366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A778C-54E9-4EAB-9B73-C9B7FBDBDCD7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558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0" y="0"/>
            <a:ext cx="9144000" cy="4648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" name="Line 24"/>
          <p:cNvSpPr>
            <a:spLocks noChangeShapeType="1"/>
          </p:cNvSpPr>
          <p:nvPr/>
        </p:nvSpPr>
        <p:spPr bwMode="auto">
          <a:xfrm>
            <a:off x="2106613" y="2551113"/>
            <a:ext cx="490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53"/>
          <p:cNvSpPr>
            <a:spLocks noChangeShapeType="1"/>
          </p:cNvSpPr>
          <p:nvPr/>
        </p:nvSpPr>
        <p:spPr bwMode="auto">
          <a:xfrm>
            <a:off x="0" y="4648200"/>
            <a:ext cx="91440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763713"/>
            <a:ext cx="8226425" cy="5080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014413"/>
            <a:ext cx="8226425" cy="776287"/>
          </a:xfrm>
        </p:spPr>
        <p:txBody>
          <a:bodyPr/>
          <a:lstStyle>
            <a:lvl1pPr algn="ctr">
              <a:defRPr sz="4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652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November 10, 2015</a:t>
            </a:r>
            <a:endParaRPr lang="en-US" altLang="en-US" sz="1400" i="1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Office of the Vice President for International Affairs</a:t>
            </a:r>
            <a:endParaRPr lang="en-US" altLang="en-US" sz="1400" i="1"/>
          </a:p>
        </p:txBody>
      </p:sp>
    </p:spTree>
    <p:extLst>
      <p:ext uri="{BB962C8B-B14F-4D97-AF65-F5344CB8AC3E}">
        <p14:creationId xmlns:p14="http://schemas.microsoft.com/office/powerpoint/2010/main" val="194387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811213"/>
            <a:ext cx="1778000" cy="508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811213"/>
            <a:ext cx="5181600" cy="508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November 10, 2015</a:t>
            </a:r>
            <a:endParaRPr lang="en-US" altLang="en-US" sz="1400" i="1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Office of the Vice President for International Affairs</a:t>
            </a:r>
            <a:endParaRPr lang="en-US" altLang="en-US" sz="1400" i="1"/>
          </a:p>
        </p:txBody>
      </p:sp>
    </p:spTree>
    <p:extLst>
      <p:ext uri="{BB962C8B-B14F-4D97-AF65-F5344CB8AC3E}">
        <p14:creationId xmlns:p14="http://schemas.microsoft.com/office/powerpoint/2010/main" val="34111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November 10, 2015</a:t>
            </a:r>
            <a:endParaRPr lang="en-US" altLang="en-US" sz="1400" i="1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Office of the Vice President for International Affairs</a:t>
            </a:r>
            <a:endParaRPr lang="en-US" altLang="en-US" sz="1400" i="1"/>
          </a:p>
        </p:txBody>
      </p:sp>
    </p:spTree>
    <p:extLst>
      <p:ext uri="{BB962C8B-B14F-4D97-AF65-F5344CB8AC3E}">
        <p14:creationId xmlns:p14="http://schemas.microsoft.com/office/powerpoint/2010/main" val="3282445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November 10, 2015</a:t>
            </a:r>
            <a:endParaRPr lang="en-US" altLang="en-US" sz="1400" i="1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Office of the Vice President for International Affairs</a:t>
            </a:r>
            <a:endParaRPr lang="en-US" altLang="en-US" sz="1400" i="1"/>
          </a:p>
        </p:txBody>
      </p:sp>
    </p:spTree>
    <p:extLst>
      <p:ext uri="{BB962C8B-B14F-4D97-AF65-F5344CB8AC3E}">
        <p14:creationId xmlns:p14="http://schemas.microsoft.com/office/powerpoint/2010/main" val="103085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5588" y="1852613"/>
            <a:ext cx="3478212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852613"/>
            <a:ext cx="3479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November 10, 2015</a:t>
            </a:r>
            <a:endParaRPr lang="en-US" altLang="en-US" sz="1400" i="1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Office of the Vice President for International Affairs</a:t>
            </a:r>
            <a:endParaRPr lang="en-US" altLang="en-US" sz="1400" i="1"/>
          </a:p>
        </p:txBody>
      </p:sp>
    </p:spTree>
    <p:extLst>
      <p:ext uri="{BB962C8B-B14F-4D97-AF65-F5344CB8AC3E}">
        <p14:creationId xmlns:p14="http://schemas.microsoft.com/office/powerpoint/2010/main" val="1749233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November 10, 2015</a:t>
            </a:r>
            <a:endParaRPr lang="en-US" altLang="en-US" sz="1400" i="1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Office of the Vice President for International Affairs</a:t>
            </a:r>
            <a:endParaRPr lang="en-US" altLang="en-US" sz="1400" i="1"/>
          </a:p>
        </p:txBody>
      </p:sp>
    </p:spTree>
    <p:extLst>
      <p:ext uri="{BB962C8B-B14F-4D97-AF65-F5344CB8AC3E}">
        <p14:creationId xmlns:p14="http://schemas.microsoft.com/office/powerpoint/2010/main" val="396348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November 10, 2015</a:t>
            </a:r>
            <a:endParaRPr lang="en-US" altLang="en-US" sz="1400" i="1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Office of the Vice President for International Affairs</a:t>
            </a:r>
            <a:endParaRPr lang="en-US" altLang="en-US" sz="1400" i="1"/>
          </a:p>
        </p:txBody>
      </p:sp>
    </p:spTree>
    <p:extLst>
      <p:ext uri="{BB962C8B-B14F-4D97-AF65-F5344CB8AC3E}">
        <p14:creationId xmlns:p14="http://schemas.microsoft.com/office/powerpoint/2010/main" val="405782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November 10, 2015</a:t>
            </a:r>
            <a:endParaRPr lang="en-US" altLang="en-US" sz="1400" i="1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Office of the Vice President for International Affairs</a:t>
            </a:r>
            <a:endParaRPr lang="en-US" altLang="en-US" sz="1400" i="1"/>
          </a:p>
        </p:txBody>
      </p:sp>
    </p:spTree>
    <p:extLst>
      <p:ext uri="{BB962C8B-B14F-4D97-AF65-F5344CB8AC3E}">
        <p14:creationId xmlns:p14="http://schemas.microsoft.com/office/powerpoint/2010/main" val="262481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November 10, 2015</a:t>
            </a:r>
            <a:endParaRPr lang="en-US" altLang="en-US" sz="1400" i="1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Office of the Vice President for International Affairs</a:t>
            </a:r>
            <a:endParaRPr lang="en-US" altLang="en-US" sz="1400" i="1"/>
          </a:p>
        </p:txBody>
      </p:sp>
    </p:spTree>
    <p:extLst>
      <p:ext uri="{BB962C8B-B14F-4D97-AF65-F5344CB8AC3E}">
        <p14:creationId xmlns:p14="http://schemas.microsoft.com/office/powerpoint/2010/main" val="392873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November 10, 2015</a:t>
            </a:r>
            <a:endParaRPr lang="en-US" altLang="en-US" sz="1400" i="1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Office of the Vice President for International Affairs</a:t>
            </a:r>
            <a:endParaRPr lang="en-US" altLang="en-US" sz="1400" i="1"/>
          </a:p>
        </p:txBody>
      </p:sp>
    </p:spTree>
    <p:extLst>
      <p:ext uri="{BB962C8B-B14F-4D97-AF65-F5344CB8AC3E}">
        <p14:creationId xmlns:p14="http://schemas.microsoft.com/office/powerpoint/2010/main" val="401317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9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811213"/>
            <a:ext cx="71104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5588" y="1852613"/>
            <a:ext cx="71104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0" y="15240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r>
              <a:rPr lang="en-US" altLang="en-US" dirty="0" smtClean="0"/>
              <a:t>March 30, 2016</a:t>
            </a:r>
            <a:endParaRPr lang="en-US" altLang="en-US" sz="1400" i="1" dirty="0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152400"/>
            <a:ext cx="495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r>
              <a:rPr lang="en-US" altLang="en-US"/>
              <a:t>Office of the Vice President for International Affairs</a:t>
            </a:r>
            <a:endParaRPr lang="en-US" altLang="en-US" sz="1400" i="1"/>
          </a:p>
        </p:txBody>
      </p:sp>
      <p:sp>
        <p:nvSpPr>
          <p:cNvPr id="1031" name="Line 36"/>
          <p:cNvSpPr>
            <a:spLocks noChangeShapeType="1"/>
          </p:cNvSpPr>
          <p:nvPr/>
        </p:nvSpPr>
        <p:spPr bwMode="auto">
          <a:xfrm>
            <a:off x="0" y="4429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37"/>
          <p:cNvSpPr>
            <a:spLocks noChangeShapeType="1"/>
          </p:cNvSpPr>
          <p:nvPr/>
        </p:nvSpPr>
        <p:spPr bwMode="auto">
          <a:xfrm>
            <a:off x="0" y="6156325"/>
            <a:ext cx="91440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3" name="Picture 40" descr="iu_h_w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2209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jpe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Excel_Sheet1.xlsx"/><Relationship Id="rId5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ovpia.iu.edu/businesspractices/documents/policy.pdf" TargetMode="External"/><Relationship Id="rId3" Type="http://schemas.openxmlformats.org/officeDocument/2006/relationships/hyperlink" Target="http://ovpia.iu.edu/businesspractices/documents/procedures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>
            <a:spLocks noGrp="1" noChangeArrowheads="1"/>
          </p:cNvSpPr>
          <p:nvPr>
            <p:ph type="ctrTitle"/>
          </p:nvPr>
        </p:nvSpPr>
        <p:spPr>
          <a:xfrm>
            <a:off x="455613" y="838200"/>
            <a:ext cx="8226425" cy="1524000"/>
          </a:xfrm>
          <a:noFill/>
        </p:spPr>
        <p:txBody>
          <a:bodyPr/>
          <a:lstStyle/>
          <a:p>
            <a:r>
              <a:rPr lang="en-US" altLang="en-US" sz="3600" dirty="0" smtClean="0">
                <a:solidFill>
                  <a:schemeClr val="tx1"/>
                </a:solidFill>
              </a:rPr>
              <a:t>Financial Management of Exchanges in an RCM Environment</a:t>
            </a:r>
          </a:p>
        </p:txBody>
      </p:sp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455613" y="2868613"/>
            <a:ext cx="8226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i="0" dirty="0" smtClean="0">
                <a:solidFill>
                  <a:schemeClr val="bg1"/>
                </a:solidFill>
              </a:rPr>
              <a:t>DENISE GARDINER</a:t>
            </a:r>
          </a:p>
          <a:p>
            <a:pPr algn="ctr"/>
            <a:r>
              <a:rPr lang="en-US" altLang="en-US" sz="1800" i="0" dirty="0" smtClean="0">
                <a:solidFill>
                  <a:schemeClr val="bg1"/>
                </a:solidFill>
              </a:rPr>
              <a:t>dagardin@iu.edu</a:t>
            </a:r>
            <a:endParaRPr lang="en-US" altLang="en-US" i="0" dirty="0"/>
          </a:p>
        </p:txBody>
      </p:sp>
      <p:sp>
        <p:nvSpPr>
          <p:cNvPr id="3076" name="Rectangle 22"/>
          <p:cNvSpPr>
            <a:spLocks noChangeArrowheads="1"/>
          </p:cNvSpPr>
          <p:nvPr/>
        </p:nvSpPr>
        <p:spPr bwMode="auto">
          <a:xfrm>
            <a:off x="455612" y="3369710"/>
            <a:ext cx="8226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 dirty="0" smtClean="0">
                <a:solidFill>
                  <a:schemeClr val="bg1"/>
                </a:solidFill>
              </a:rPr>
              <a:t>October 3, 2016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pic>
        <p:nvPicPr>
          <p:cNvPr id="307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4926013"/>
            <a:ext cx="3409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October 3, 2016</a:t>
            </a:r>
            <a:endParaRPr lang="en-US" altLang="en-US" sz="140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Office of the Vice President for International Affairs</a:t>
            </a:r>
            <a:endParaRPr lang="en-US" altLang="en-US" sz="1400" i="1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772413"/>
              </p:ext>
            </p:extLst>
          </p:nvPr>
        </p:nvGraphicFramePr>
        <p:xfrm>
          <a:off x="381000" y="1524000"/>
          <a:ext cx="8610600" cy="325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Worksheet" r:id="rId4" imgW="11673840" imgH="4579726" progId="Excel.Sheet.12">
                  <p:embed/>
                </p:oleObj>
              </mc:Choice>
              <mc:Fallback>
                <p:oleObj name="Worksheet" r:id="rId4" imgW="11673840" imgH="45797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1524000"/>
                        <a:ext cx="8610600" cy="325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09600" y="533400"/>
            <a:ext cx="7110413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3600" i="0" kern="0" dirty="0" smtClean="0"/>
              <a:t>Unit-to-unit Exchanges</a:t>
            </a:r>
          </a:p>
          <a:p>
            <a:endParaRPr lang="en-US" sz="3600" i="0" kern="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181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did we make this happen?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67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1213"/>
            <a:ext cx="8177213" cy="1143000"/>
          </a:xfrm>
        </p:spPr>
        <p:txBody>
          <a:bodyPr/>
          <a:lstStyle/>
          <a:p>
            <a:pPr algn="ctr"/>
            <a:r>
              <a:rPr lang="en-US" dirty="0" smtClean="0"/>
              <a:t>2008</a:t>
            </a:r>
            <a:br>
              <a:rPr lang="en-US" dirty="0" smtClean="0"/>
            </a:br>
            <a:r>
              <a:rPr lang="en-US" dirty="0" smtClean="0"/>
              <a:t>Student Exchange Fee Remission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3198019"/>
            <a:ext cx="3478212" cy="53578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POLICY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4613" y="3204645"/>
            <a:ext cx="3479800" cy="61198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>PROCEDURE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October 3, 2016</a:t>
            </a:r>
            <a:endParaRPr lang="en-US" altLang="en-US" sz="1400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Office of the Vice President for International Affairs</a:t>
            </a:r>
            <a:endParaRPr lang="en-US" altLang="en-US" sz="1400" i="1"/>
          </a:p>
        </p:txBody>
      </p:sp>
    </p:spTree>
    <p:extLst>
      <p:ext uri="{BB962C8B-B14F-4D97-AF65-F5344CB8AC3E}">
        <p14:creationId xmlns:p14="http://schemas.microsoft.com/office/powerpoint/2010/main" val="1190927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11212"/>
            <a:ext cx="7948613" cy="4827588"/>
          </a:xfrm>
        </p:spPr>
        <p:txBody>
          <a:bodyPr/>
          <a:lstStyle/>
          <a:p>
            <a:r>
              <a:rPr lang="en-US" dirty="0" smtClean="0"/>
              <a:t>Takeaways 	</a:t>
            </a:r>
            <a:br>
              <a:rPr lang="en-US" dirty="0" smtClean="0"/>
            </a:br>
            <a:r>
              <a:rPr lang="en-US" dirty="0" smtClean="0"/>
              <a:t>	Labor intensive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Units must sustain agreement</a:t>
            </a:r>
            <a:br>
              <a:rPr lang="en-US" dirty="0" smtClean="0"/>
            </a:br>
            <a:r>
              <a:rPr lang="en-US" dirty="0" smtClean="0"/>
              <a:t>	Balance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October 3, 2016</a:t>
            </a:r>
            <a:endParaRPr lang="en-US" altLang="en-US" sz="14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Office of the Vice President for International Affairs</a:t>
            </a:r>
            <a:endParaRPr lang="en-US" altLang="en-US" sz="1400" i="1"/>
          </a:p>
        </p:txBody>
      </p:sp>
    </p:spTree>
    <p:extLst>
      <p:ext uri="{BB962C8B-B14F-4D97-AF65-F5344CB8AC3E}">
        <p14:creationId xmlns:p14="http://schemas.microsoft.com/office/powerpoint/2010/main" val="2014558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 i="0" dirty="0" smtClean="0"/>
              <a:t>October 3, 2016</a:t>
            </a:r>
          </a:p>
          <a:p>
            <a:endParaRPr lang="en-US" altLang="en-US" sz="1400" dirty="0"/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 i="0" dirty="0"/>
              <a:t>Office of the Vice President for International Affairs</a:t>
            </a:r>
            <a:endParaRPr lang="en-US" altLang="en-US" sz="1400" dirty="0"/>
          </a:p>
        </p:txBody>
      </p:sp>
      <p:pic>
        <p:nvPicPr>
          <p:cNvPr id="6" name="Picture 5" descr="Tram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050" y="2209800"/>
            <a:ext cx="4153762" cy="31153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857934"/>
            <a:ext cx="6096000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i="0" dirty="0" smtClean="0"/>
              <a:t>History of Study Abroad at IU</a:t>
            </a:r>
            <a:endParaRPr lang="en-US" sz="3600" i="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905000"/>
            <a:ext cx="4191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0" dirty="0" smtClean="0"/>
              <a:t>19</a:t>
            </a:r>
            <a:r>
              <a:rPr lang="en-US" i="0" baseline="30000" dirty="0" smtClean="0"/>
              <a:t>th</a:t>
            </a:r>
            <a:r>
              <a:rPr lang="en-US" i="0" dirty="0" smtClean="0"/>
              <a:t> Century Origins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0" dirty="0" smtClean="0"/>
              <a:t>First US programs in Latin America and Soviet Union in 1959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0" dirty="0" smtClean="0"/>
              <a:t>Creation of Office of OVST in 1972</a:t>
            </a:r>
          </a:p>
          <a:p>
            <a:pPr algn="ctr"/>
            <a:r>
              <a:rPr lang="en-US" sz="1800" dirty="0" smtClean="0"/>
              <a:t>Central staff of 6 now grown to 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0" dirty="0" smtClean="0"/>
              <a:t>Centralized program approvals; mixed responsibility for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089998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October 3, 2016</a:t>
            </a:r>
            <a:endParaRPr lang="en-US" altLang="en-US" sz="140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Office of the Vice President for International Affairs</a:t>
            </a:r>
            <a:endParaRPr lang="en-US" altLang="en-US" sz="1400" i="1"/>
          </a:p>
        </p:txBody>
      </p:sp>
      <p:pic>
        <p:nvPicPr>
          <p:cNvPr id="6" name="Content Placeholder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" y="1066800"/>
            <a:ext cx="8709025" cy="410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01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October 3, 2016</a:t>
            </a:r>
            <a:endParaRPr lang="en-US" altLang="en-US" sz="140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Office of the Vice President for International Affairs</a:t>
            </a:r>
            <a:endParaRPr lang="en-US" altLang="en-US" sz="1400" i="1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838200"/>
            <a:ext cx="6424643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766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October 3, 2016</a:t>
            </a:r>
            <a:endParaRPr lang="en-US" altLang="en-US" sz="140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Office of the Vice President for International Affairs</a:t>
            </a:r>
            <a:endParaRPr lang="en-US" altLang="en-US" sz="1400" i="1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171" y="1601464"/>
            <a:ext cx="6879771" cy="405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603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October 3, 2016</a:t>
            </a:r>
            <a:endParaRPr lang="en-US" altLang="en-US" sz="140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Office of the Vice President for International Affairs</a:t>
            </a:r>
            <a:endParaRPr lang="en-US" altLang="en-US" sz="1400" i="1"/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1087" y="1219200"/>
            <a:ext cx="6914213" cy="381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603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9735"/>
            <a:ext cx="8026400" cy="758065"/>
          </a:xfrm>
        </p:spPr>
        <p:txBody>
          <a:bodyPr/>
          <a:lstStyle/>
          <a:p>
            <a:r>
              <a:rPr lang="en-US" dirty="0" smtClean="0"/>
              <a:t>Three types of program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26400" cy="444341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Centrally Administered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lphaLcParenR"/>
            </a:pPr>
            <a:r>
              <a:rPr lang="en-US" sz="1800" dirty="0" smtClean="0"/>
              <a:t>Faculty-led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lphaLcParenR"/>
            </a:pPr>
            <a:r>
              <a:rPr lang="en-US" sz="1800" dirty="0" smtClean="0"/>
              <a:t>Customized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lphaLcParenR"/>
            </a:pPr>
            <a:r>
              <a:rPr lang="en-US" sz="1800" dirty="0" smtClean="0"/>
              <a:t>Consortia programs (Madrid, Aix, Bologna, Freiburg)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lphaLcParenR"/>
            </a:pPr>
            <a:r>
              <a:rPr lang="en-US" sz="1800" dirty="0" smtClean="0"/>
              <a:t>Historic exchanges - open to all fields of study</a:t>
            </a:r>
          </a:p>
          <a:p>
            <a:pPr marL="400050" lvl="1" indent="0">
              <a:spcBef>
                <a:spcPts val="0"/>
              </a:spcBef>
            </a:pPr>
            <a:endParaRPr lang="en-US" sz="1800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Co-Sponsored (most central, some unit-specific)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lphaLcParenR"/>
            </a:pPr>
            <a:r>
              <a:rPr lang="en-US" sz="1800" dirty="0" smtClean="0"/>
              <a:t>Third-party providers (CIEE, IES Abroad, others)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lphaLcParenR"/>
            </a:pPr>
            <a:r>
              <a:rPr lang="en-US" sz="1800" smtClean="0"/>
              <a:t>Direct enrollment foreign university</a:t>
            </a:r>
            <a:endParaRPr lang="en-US" sz="1800" dirty="0" smtClean="0"/>
          </a:p>
          <a:p>
            <a:pPr marL="400050" lvl="1" indent="0">
              <a:spcBef>
                <a:spcPts val="0"/>
              </a:spcBef>
            </a:pPr>
            <a:r>
              <a:rPr lang="en-US" sz="1800" dirty="0" smtClean="0"/>
              <a:t>	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Unit-based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lphaLcParenR"/>
            </a:pPr>
            <a:r>
              <a:rPr lang="en-US" sz="1800" dirty="0" smtClean="0"/>
              <a:t>Faculty-led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lphaLcParenR"/>
            </a:pPr>
            <a:r>
              <a:rPr lang="en-US" sz="1800" b="1" dirty="0" smtClean="0"/>
              <a:t>Unit-to-unit exchanges - </a:t>
            </a:r>
            <a:r>
              <a:rPr lang="en-US" sz="1800" dirty="0" smtClean="0"/>
              <a:t>major field restricted both directions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October 3, 2016</a:t>
            </a:r>
            <a:endParaRPr lang="en-US" altLang="en-US" sz="1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Office of the Vice President for International Affairs</a:t>
            </a:r>
            <a:endParaRPr lang="en-US" altLang="en-US" sz="1400" i="1"/>
          </a:p>
        </p:txBody>
      </p:sp>
    </p:spTree>
    <p:extLst>
      <p:ext uri="{BB962C8B-B14F-4D97-AF65-F5344CB8AC3E}">
        <p14:creationId xmlns:p14="http://schemas.microsoft.com/office/powerpoint/2010/main" val="1072694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October 3, 2016</a:t>
            </a:r>
            <a:endParaRPr lang="en-US" altLang="en-US" sz="140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Office of the Vice President for International Affairs</a:t>
            </a:r>
            <a:endParaRPr lang="en-US" altLang="en-US" sz="1400" i="1"/>
          </a:p>
        </p:txBody>
      </p:sp>
      <p:sp>
        <p:nvSpPr>
          <p:cNvPr id="5" name="Rectangle 4"/>
          <p:cNvSpPr/>
          <p:nvPr/>
        </p:nvSpPr>
        <p:spPr>
          <a:xfrm>
            <a:off x="152400" y="762000"/>
            <a:ext cx="89201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i="0" dirty="0" smtClean="0">
                <a:solidFill>
                  <a:srgbClr val="7D110C"/>
                </a:solidFill>
                <a:latin typeface="+mn-lt"/>
                <a:cs typeface="Franklin Gothic Medium"/>
              </a:rPr>
              <a:t>Context for exchanges at IU</a:t>
            </a:r>
            <a:endParaRPr lang="en-US" sz="3600" i="0" dirty="0">
              <a:solidFill>
                <a:srgbClr val="7D110C"/>
              </a:solidFill>
              <a:latin typeface="+mn-lt"/>
              <a:cs typeface="Franklin Gothic Medium"/>
            </a:endParaRPr>
          </a:p>
          <a:p>
            <a:pPr marL="914400" lvl="1" indent="-457200">
              <a:spcAft>
                <a:spcPts val="1200"/>
              </a:spcAft>
              <a:buFont typeface="Arial"/>
              <a:buChar char="•"/>
            </a:pPr>
            <a:r>
              <a:rPr lang="en-US" sz="2000" i="0" dirty="0">
                <a:latin typeface="+mn-lt"/>
                <a:cs typeface="Franklin Gothic Book"/>
              </a:rPr>
              <a:t>President’s initiative to streamline number of </a:t>
            </a:r>
            <a:r>
              <a:rPr lang="en-US" sz="2000" i="0" dirty="0" smtClean="0">
                <a:latin typeface="+mn-lt"/>
                <a:cs typeface="Franklin Gothic Book"/>
              </a:rPr>
              <a:t>institutional partnership agreements from </a:t>
            </a:r>
            <a:r>
              <a:rPr lang="en-US" sz="2000" i="0" dirty="0">
                <a:latin typeface="+mn-lt"/>
                <a:cs typeface="Franklin Gothic Book"/>
              </a:rPr>
              <a:t>500 </a:t>
            </a:r>
            <a:r>
              <a:rPr lang="en-US" sz="2000" i="0" dirty="0" smtClean="0">
                <a:latin typeface="+mn-lt"/>
                <a:cs typeface="Franklin Gothic Book"/>
              </a:rPr>
              <a:t>to about half that. Agreements should be active, complementing IU’s strengths and furthering IU’s fundamental missions.</a:t>
            </a:r>
          </a:p>
          <a:p>
            <a:pPr marL="914400" lvl="1" indent="-457200">
              <a:spcAft>
                <a:spcPts val="1200"/>
              </a:spcAft>
              <a:buFont typeface="Arial"/>
              <a:buChar char="•"/>
            </a:pPr>
            <a:r>
              <a:rPr lang="en-US" sz="2000" i="0" dirty="0" smtClean="0">
                <a:latin typeface="+mn-lt"/>
              </a:rPr>
              <a:t>Responsibility Centered Management (RCM) budgetary system a disincentive to expansion of campus-wide undergraduate student exchanges, even with highest priority strategic partners. </a:t>
            </a:r>
          </a:p>
          <a:p>
            <a:pPr marL="914400" lvl="1" indent="-457200">
              <a:spcAft>
                <a:spcPts val="1200"/>
              </a:spcAft>
              <a:buFont typeface="Arial"/>
              <a:buChar char="•"/>
            </a:pPr>
            <a:r>
              <a:rPr lang="en-US" sz="2000" i="0" dirty="0">
                <a:latin typeface="+mn-lt"/>
              </a:rPr>
              <a:t>W</a:t>
            </a:r>
            <a:r>
              <a:rPr lang="en-US" sz="2000" i="0" dirty="0" smtClean="0">
                <a:latin typeface="+mn-lt"/>
              </a:rPr>
              <a:t>ithin one academic unit, RCM </a:t>
            </a:r>
            <a:r>
              <a:rPr lang="en-US" sz="2000" i="0" dirty="0" err="1" smtClean="0">
                <a:latin typeface="+mn-lt"/>
              </a:rPr>
              <a:t>disincentivizes</a:t>
            </a:r>
            <a:r>
              <a:rPr lang="en-US" sz="2000" i="0" dirty="0" smtClean="0">
                <a:latin typeface="+mn-lt"/>
              </a:rPr>
              <a:t> exchanges due to non-resident/resident differential and flat fee tuition/market share.</a:t>
            </a:r>
          </a:p>
          <a:p>
            <a:pPr marL="914400" lvl="1" indent="-457200">
              <a:spcAft>
                <a:spcPts val="1200"/>
              </a:spcAft>
              <a:buFont typeface="Arial"/>
              <a:buChar char="•"/>
            </a:pPr>
            <a:r>
              <a:rPr lang="en-US" sz="2000" i="0" dirty="0">
                <a:latin typeface="+mn-lt"/>
              </a:rPr>
              <a:t>T</a:t>
            </a:r>
            <a:r>
              <a:rPr lang="en-US" sz="2000" i="0" dirty="0" smtClean="0">
                <a:latin typeface="+mn-lt"/>
              </a:rPr>
              <a:t>he vast majority of international students on IU’s campus are not exchange students (</a:t>
            </a:r>
            <a:r>
              <a:rPr lang="en-US" sz="2000" i="0" dirty="0">
                <a:latin typeface="+mn-lt"/>
              </a:rPr>
              <a:t>&lt;</a:t>
            </a:r>
            <a:r>
              <a:rPr lang="en-US" sz="2000" i="0" dirty="0" smtClean="0">
                <a:latin typeface="+mn-lt"/>
              </a:rPr>
              <a:t> 200 </a:t>
            </a:r>
            <a:r>
              <a:rPr lang="en-US" sz="2000" i="0" smtClean="0">
                <a:latin typeface="+mn-lt"/>
              </a:rPr>
              <a:t>of ~7,000 </a:t>
            </a:r>
            <a:r>
              <a:rPr lang="en-US" sz="2000" i="0" dirty="0" smtClean="0">
                <a:latin typeface="+mn-lt"/>
              </a:rPr>
              <a:t>international students); same on the outgoing/study abroad </a:t>
            </a:r>
            <a:r>
              <a:rPr lang="en-US" sz="2000" i="0" smtClean="0">
                <a:latin typeface="+mn-lt"/>
              </a:rPr>
              <a:t>side (</a:t>
            </a:r>
            <a:r>
              <a:rPr lang="en-US" sz="2000" i="0">
                <a:latin typeface="+mn-lt"/>
              </a:rPr>
              <a:t>&lt;</a:t>
            </a:r>
            <a:r>
              <a:rPr lang="en-US" sz="2000" i="0" smtClean="0">
                <a:latin typeface="+mn-lt"/>
              </a:rPr>
              <a:t> </a:t>
            </a:r>
            <a:r>
              <a:rPr lang="en-US" sz="2000" i="0" dirty="0" smtClean="0">
                <a:latin typeface="+mn-lt"/>
              </a:rPr>
              <a:t>200 </a:t>
            </a:r>
            <a:r>
              <a:rPr lang="en-US" sz="2000" i="0" smtClean="0">
                <a:latin typeface="+mn-lt"/>
              </a:rPr>
              <a:t>of ~2,200 </a:t>
            </a:r>
            <a:r>
              <a:rPr lang="en-US" sz="2000" i="0" dirty="0" smtClean="0">
                <a:latin typeface="+mn-lt"/>
              </a:rPr>
              <a:t>study abroad participants).</a:t>
            </a:r>
            <a:endParaRPr lang="en-US" sz="20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5659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October 3, 2016</a:t>
            </a:r>
            <a:endParaRPr lang="en-US" altLang="en-US" sz="140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Office of the Vice President for International Affairs</a:t>
            </a:r>
            <a:endParaRPr lang="en-US" altLang="en-US" sz="1400" i="1"/>
          </a:p>
        </p:txBody>
      </p:sp>
      <p:sp>
        <p:nvSpPr>
          <p:cNvPr id="4" name="Rectangle 3"/>
          <p:cNvSpPr/>
          <p:nvPr/>
        </p:nvSpPr>
        <p:spPr>
          <a:xfrm>
            <a:off x="609600" y="457200"/>
            <a:ext cx="8625918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i="0" dirty="0" smtClean="0">
                <a:solidFill>
                  <a:srgbClr val="7D110C"/>
                </a:solidFill>
                <a:latin typeface="+mj-lt"/>
                <a:cs typeface="Franklin Gothic Medium"/>
              </a:rPr>
              <a:t>Campus-wide exchanges</a:t>
            </a:r>
            <a:endParaRPr lang="en-US" sz="3600" i="0" dirty="0">
              <a:solidFill>
                <a:srgbClr val="7D110C"/>
              </a:solidFill>
              <a:latin typeface="+mj-lt"/>
              <a:cs typeface="Franklin Gothic Medium"/>
            </a:endParaRP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800" i="0" dirty="0" smtClean="0">
                <a:latin typeface="+mj-lt"/>
                <a:cs typeface="Franklin Gothic Book"/>
              </a:rPr>
              <a:t>Limited (grandfathered-in) agreements:</a:t>
            </a:r>
          </a:p>
          <a:p>
            <a:pPr marL="1200150" lvl="2" indent="-285750">
              <a:spcAft>
                <a:spcPts val="600"/>
              </a:spcAft>
              <a:buFont typeface="Courier New"/>
              <a:buChar char="o"/>
            </a:pPr>
            <a:r>
              <a:rPr lang="en-US" i="0" dirty="0">
                <a:latin typeface="+mj-lt"/>
                <a:cs typeface="Franklin Gothic Demi"/>
              </a:rPr>
              <a:t>Australia:</a:t>
            </a:r>
            <a:r>
              <a:rPr lang="en-US" b="1" i="0" dirty="0">
                <a:latin typeface="+mj-lt"/>
                <a:cs typeface="Franklin Gothic Demi"/>
              </a:rPr>
              <a:t> </a:t>
            </a:r>
            <a:r>
              <a:rPr lang="en-US" i="0" dirty="0">
                <a:latin typeface="+mj-lt"/>
                <a:cs typeface="Franklin Gothic Book"/>
              </a:rPr>
              <a:t>Australia National University, University </a:t>
            </a:r>
            <a:r>
              <a:rPr lang="en-US" i="0" dirty="0" smtClean="0">
                <a:latin typeface="+mj-lt"/>
                <a:cs typeface="Franklin Gothic Book"/>
              </a:rPr>
              <a:t/>
            </a:r>
            <a:br>
              <a:rPr lang="en-US" i="0" dirty="0" smtClean="0">
                <a:latin typeface="+mj-lt"/>
                <a:cs typeface="Franklin Gothic Book"/>
              </a:rPr>
            </a:br>
            <a:r>
              <a:rPr lang="en-US" i="0" dirty="0" smtClean="0">
                <a:latin typeface="+mj-lt"/>
                <a:cs typeface="Franklin Gothic Book"/>
              </a:rPr>
              <a:t>of </a:t>
            </a:r>
            <a:r>
              <a:rPr lang="en-US" i="0" dirty="0">
                <a:latin typeface="+mj-lt"/>
                <a:cs typeface="Franklin Gothic Book"/>
              </a:rPr>
              <a:t>Adelaide, University of Western Australia and </a:t>
            </a:r>
            <a:r>
              <a:rPr lang="en-US" i="0" dirty="0" smtClean="0">
                <a:latin typeface="+mj-lt"/>
                <a:cs typeface="Franklin Gothic Book"/>
              </a:rPr>
              <a:t/>
            </a:r>
            <a:br>
              <a:rPr lang="en-US" i="0" dirty="0" smtClean="0">
                <a:latin typeface="+mj-lt"/>
                <a:cs typeface="Franklin Gothic Book"/>
              </a:rPr>
            </a:br>
            <a:r>
              <a:rPr lang="en-US" i="0" dirty="0" smtClean="0">
                <a:latin typeface="+mj-lt"/>
                <a:cs typeface="Franklin Gothic Book"/>
              </a:rPr>
              <a:t>University </a:t>
            </a:r>
            <a:r>
              <a:rPr lang="en-US" i="0" dirty="0">
                <a:latin typeface="+mj-lt"/>
                <a:cs typeface="Franklin Gothic Book"/>
              </a:rPr>
              <a:t>of Wollongong</a:t>
            </a:r>
          </a:p>
          <a:p>
            <a:pPr marL="1200150" lvl="2" indent="-285750">
              <a:spcAft>
                <a:spcPts val="600"/>
              </a:spcAft>
              <a:buFont typeface="Courier New"/>
              <a:buChar char="o"/>
            </a:pPr>
            <a:r>
              <a:rPr lang="en-US" i="0" dirty="0">
                <a:latin typeface="+mj-lt"/>
                <a:cs typeface="Franklin Gothic Demi"/>
              </a:rPr>
              <a:t>England: </a:t>
            </a:r>
            <a:r>
              <a:rPr lang="en-US" i="0" dirty="0">
                <a:latin typeface="+mj-lt"/>
                <a:cs typeface="Franklin Gothic Book"/>
              </a:rPr>
              <a:t>University of Kent</a:t>
            </a:r>
          </a:p>
          <a:p>
            <a:pPr marL="1200150" lvl="2" indent="-285750">
              <a:spcAft>
                <a:spcPts val="600"/>
              </a:spcAft>
              <a:buFont typeface="Courier New"/>
              <a:buChar char="o"/>
            </a:pPr>
            <a:r>
              <a:rPr lang="en-US" i="0" dirty="0">
                <a:latin typeface="+mj-lt"/>
                <a:cs typeface="Franklin Gothic Demi"/>
              </a:rPr>
              <a:t>France: </a:t>
            </a:r>
            <a:r>
              <a:rPr lang="en-US" i="0" dirty="0">
                <a:latin typeface="+mj-lt"/>
                <a:cs typeface="Franklin Gothic Book"/>
              </a:rPr>
              <a:t>Universite de Provence, Sciences-Po</a:t>
            </a:r>
          </a:p>
          <a:p>
            <a:pPr marL="1200150" lvl="2" indent="-285750">
              <a:spcAft>
                <a:spcPts val="600"/>
              </a:spcAft>
              <a:buFont typeface="Courier New"/>
              <a:buChar char="o"/>
            </a:pPr>
            <a:r>
              <a:rPr lang="en-US" i="0" dirty="0">
                <a:latin typeface="+mj-lt"/>
                <a:cs typeface="Franklin Gothic Demi"/>
              </a:rPr>
              <a:t>Italy: </a:t>
            </a:r>
            <a:r>
              <a:rPr lang="en-US" i="0" dirty="0">
                <a:latin typeface="+mj-lt"/>
                <a:cs typeface="Franklin Gothic Book"/>
              </a:rPr>
              <a:t>University of </a:t>
            </a:r>
            <a:r>
              <a:rPr lang="en-US" i="0" dirty="0" smtClean="0">
                <a:latin typeface="+mj-lt"/>
                <a:cs typeface="Franklin Gothic Book"/>
              </a:rPr>
              <a:t>Bologna</a:t>
            </a:r>
          </a:p>
          <a:p>
            <a:pPr marL="1200150" lvl="2" indent="-285750">
              <a:spcAft>
                <a:spcPts val="600"/>
              </a:spcAft>
              <a:buFont typeface="Courier New"/>
              <a:buChar char="o"/>
            </a:pPr>
            <a:r>
              <a:rPr lang="en-US" i="0" dirty="0">
                <a:latin typeface="+mj-lt"/>
                <a:cs typeface="Franklin Gothic Demi"/>
              </a:rPr>
              <a:t>Japan: </a:t>
            </a:r>
            <a:r>
              <a:rPr lang="en-US" i="0" dirty="0" err="1">
                <a:latin typeface="+mj-lt"/>
                <a:cs typeface="Franklin Gothic Book"/>
              </a:rPr>
              <a:t>Nanzan</a:t>
            </a:r>
            <a:r>
              <a:rPr lang="en-US" i="0" dirty="0">
                <a:latin typeface="+mj-lt"/>
                <a:cs typeface="Franklin Gothic Book"/>
              </a:rPr>
              <a:t> </a:t>
            </a:r>
            <a:r>
              <a:rPr lang="en-US" i="0" dirty="0" smtClean="0">
                <a:latin typeface="+mj-lt"/>
                <a:cs typeface="Franklin Gothic Book"/>
              </a:rPr>
              <a:t>University</a:t>
            </a:r>
          </a:p>
          <a:p>
            <a:pPr lvl="2">
              <a:spcAft>
                <a:spcPts val="600"/>
              </a:spcAft>
            </a:pPr>
            <a:endParaRPr lang="en-US" i="0" dirty="0">
              <a:latin typeface="+mj-lt"/>
              <a:cs typeface="Franklin Gothic Book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0" dirty="0" smtClean="0">
                <a:latin typeface="+mj-lt"/>
              </a:rPr>
              <a:t>Number of slots fixed – fear losing budget allocation</a:t>
            </a:r>
            <a:endParaRPr lang="en-US" sz="2800" i="0" dirty="0">
              <a:latin typeface="+mj-lt"/>
            </a:endParaRPr>
          </a:p>
          <a:p>
            <a:pPr marL="914400" lvl="1" indent="-457200">
              <a:spcAft>
                <a:spcPts val="1200"/>
              </a:spcAft>
              <a:buFont typeface="Arial"/>
              <a:buChar char="•"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37144877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7D110C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7D110C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F8F3D2"/>
    </a:dk2>
    <a:lt2>
      <a:srgbClr val="B0B2B4"/>
    </a:lt2>
    <a:accent1>
      <a:srgbClr val="7D110C"/>
    </a:accent1>
    <a:accent2>
      <a:srgbClr val="6D6E70"/>
    </a:accent2>
    <a:accent3>
      <a:srgbClr val="FFFFFF"/>
    </a:accent3>
    <a:accent4>
      <a:srgbClr val="000000"/>
    </a:accent4>
    <a:accent5>
      <a:srgbClr val="BFAAAA"/>
    </a:accent5>
    <a:accent6>
      <a:srgbClr val="626365"/>
    </a:accent6>
    <a:hlink>
      <a:srgbClr val="7D110C"/>
    </a:hlink>
    <a:folHlink>
      <a:srgbClr val="6D6E7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3641</TotalTime>
  <Words>418</Words>
  <Application>Microsoft Macintosh PowerPoint</Application>
  <PresentationFormat>On-screen Show (4:3)</PresentationFormat>
  <Paragraphs>70</Paragraphs>
  <Slides>12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Blank Presentation</vt:lpstr>
      <vt:lpstr>Worksheet</vt:lpstr>
      <vt:lpstr>Financial Management of Exchanges in an RCM Environment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Three types of program models</vt:lpstr>
      <vt:lpstr>PowerPoint Presentation</vt:lpstr>
      <vt:lpstr>PowerPoint Presentation</vt:lpstr>
      <vt:lpstr>PowerPoint Presentation</vt:lpstr>
      <vt:lpstr>2008 Student Exchange Fee Remission</vt:lpstr>
      <vt:lpstr>Takeaways    Labor intensive  Units must sustain agreement  Balance  Questions?</vt:lpstr>
    </vt:vector>
  </TitlesOfParts>
  <Company>Office of Creative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Office of Creative Services</dc:creator>
  <cp:lastModifiedBy>Nate Lynch</cp:lastModifiedBy>
  <cp:revision>393</cp:revision>
  <cp:lastPrinted>2014-10-30T17:51:17Z</cp:lastPrinted>
  <dcterms:created xsi:type="dcterms:W3CDTF">2006-11-07T21:52:34Z</dcterms:created>
  <dcterms:modified xsi:type="dcterms:W3CDTF">2016-10-25T21:14:43Z</dcterms:modified>
</cp:coreProperties>
</file>